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1" r:id="rId2"/>
    <p:sldId id="283" r:id="rId3"/>
    <p:sldId id="300" r:id="rId4"/>
    <p:sldId id="315" r:id="rId5"/>
    <p:sldId id="318" r:id="rId6"/>
    <p:sldId id="288" r:id="rId7"/>
    <p:sldId id="317" r:id="rId8"/>
    <p:sldId id="289" r:id="rId9"/>
    <p:sldId id="302" r:id="rId10"/>
    <p:sldId id="325" r:id="rId11"/>
    <p:sldId id="327" r:id="rId12"/>
    <p:sldId id="328" r:id="rId13"/>
    <p:sldId id="329" r:id="rId14"/>
    <p:sldId id="333" r:id="rId15"/>
    <p:sldId id="330" r:id="rId16"/>
    <p:sldId id="310" r:id="rId17"/>
    <p:sldId id="305" r:id="rId18"/>
    <p:sldId id="306" r:id="rId19"/>
    <p:sldId id="338" r:id="rId20"/>
    <p:sldId id="293" r:id="rId21"/>
    <p:sldId id="297" r:id="rId22"/>
    <p:sldId id="298" r:id="rId23"/>
    <p:sldId id="332" r:id="rId24"/>
    <p:sldId id="337" r:id="rId25"/>
    <p:sldId id="339" r:id="rId2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0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gonzalez.UEC-INTA\Desktop\todo%20escritorio%202014-2015\agosto%202014\analisis%20mg%20atacama%20suelo%20planta%20201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33569143387505E-2"/>
          <c:y val="9.1735862835382168E-2"/>
          <c:w val="0.94670765256364997"/>
          <c:h val="0.89909055088107959"/>
        </c:manualLayout>
      </c:layout>
      <c:pie3DChart>
        <c:varyColors val="1"/>
        <c:ser>
          <c:idx val="0"/>
          <c:order val="0"/>
          <c:tx>
            <c:strRef>
              <c:f>Hoja3!$B$1</c:f>
              <c:strCache>
                <c:ptCount val="1"/>
                <c:pt idx="0">
                  <c:v>Alzhemer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explosion val="3"/>
          <c:dPt>
            <c:idx val="0"/>
            <c:bubble3D val="0"/>
            <c:explosion val="13"/>
            <c:spPr>
              <a:solidFill>
                <a:srgbClr val="FF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bubble3D val="0"/>
            <c:explosion val="10"/>
            <c:spPr>
              <a:solidFill>
                <a:srgbClr val="00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5"/>
            <c:bubble3D val="0"/>
            <c:spPr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6"/>
            <c:bubble3D val="0"/>
            <c:explosion val="6"/>
            <c:spPr>
              <a:solidFill>
                <a:srgbClr val="BDFFE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cat>
            <c:strRef>
              <c:f>Hoja3!$A$2:$A$8</c:f>
              <c:strCache>
                <c:ptCount val="7"/>
                <c:pt idx="0">
                  <c:v>Mecanismos de Respuesta a Estrés</c:v>
                </c:pt>
                <c:pt idx="1">
                  <c:v>Homeostasis de Cu</c:v>
                </c:pt>
                <c:pt idx="2">
                  <c:v>Metabolismo Basal </c:v>
                </c:pt>
                <c:pt idx="3">
                  <c:v>Transporte </c:v>
                </c:pt>
                <c:pt idx="4">
                  <c:v>Metabolismo Energético</c:v>
                </c:pt>
                <c:pt idx="5">
                  <c:v>Señalizacion</c:v>
                </c:pt>
                <c:pt idx="6">
                  <c:v>OTROS (Crecimiento Celular y Mantenimiento, Componentes de Membrana, Replciacion de DNA, ciclo celular y citoesqueleto</c:v>
                </c:pt>
              </c:strCache>
            </c:strRef>
          </c:cat>
          <c:val>
            <c:numRef>
              <c:f>Hoja3!$G$2:$G$8</c:f>
              <c:numCache>
                <c:formatCode>General</c:formatCode>
                <c:ptCount val="7"/>
                <c:pt idx="0">
                  <c:v>4.4247787610619467</c:v>
                </c:pt>
                <c:pt idx="1">
                  <c:v>2.6548672566371683</c:v>
                </c:pt>
                <c:pt idx="2">
                  <c:v>35.398230088495573</c:v>
                </c:pt>
                <c:pt idx="3">
                  <c:v>3.5398230088495577</c:v>
                </c:pt>
                <c:pt idx="4">
                  <c:v>9.7345132743362832</c:v>
                </c:pt>
                <c:pt idx="5">
                  <c:v>7.9646017699115044</c:v>
                </c:pt>
                <c:pt idx="6">
                  <c:v>36.283185840707965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C3171-94F0-450B-A519-507BB84AA736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78BC5-5D4E-4A6D-9FF5-9483D662224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73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s-ES" dirty="0" smtClean="0"/>
              <a:t>Buscar</a:t>
            </a:r>
            <a:r>
              <a:rPr lang="es-ES" baseline="0" dirty="0" smtClean="0"/>
              <a:t> como se unen los FT, que tipo de interacciones se establecen, que características tienen los BS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072EF-A91A-4032-A85B-1257EEEBA127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s-ES" dirty="0" smtClean="0"/>
              <a:t>Buscar</a:t>
            </a:r>
            <a:r>
              <a:rPr lang="es-ES" baseline="0" dirty="0" smtClean="0"/>
              <a:t> y poner un dibujo de los tipos de BS que </a:t>
            </a:r>
            <a:r>
              <a:rPr lang="es-ES" baseline="0" dirty="0" err="1" smtClean="0"/>
              <a:t>estan</a:t>
            </a:r>
            <a:r>
              <a:rPr lang="es-ES" baseline="0" dirty="0" smtClean="0"/>
              <a:t> en la base de datos de LBMG (los n), de donde se sacaron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Poner como se construye la matriz y el LOGO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Poner como funcionan los dos programa independientes de búsqueda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Poner el total de los datos, luego filtrar y luego hacer el comentario de que </a:t>
            </a:r>
            <a:r>
              <a:rPr lang="es-ES" baseline="0" dirty="0" err="1" smtClean="0"/>
              <a:t>podria</a:t>
            </a:r>
            <a:r>
              <a:rPr lang="es-ES" baseline="0" dirty="0" smtClean="0"/>
              <a:t> estar pasando con lo que no se encontró, con los BS que no tienen FT codificado en el genoma, que pasa con los otros FT de </a:t>
            </a:r>
            <a:r>
              <a:rPr lang="es-ES" baseline="0" dirty="0" err="1" smtClean="0"/>
              <a:t>E.faecalis</a:t>
            </a:r>
            <a:r>
              <a:rPr lang="es-ES" baseline="0" dirty="0" smtClean="0"/>
              <a:t> que no </a:t>
            </a:r>
            <a:r>
              <a:rPr lang="es-ES" baseline="0" dirty="0" err="1" smtClean="0"/>
              <a:t>estan</a:t>
            </a:r>
            <a:r>
              <a:rPr lang="es-ES" baseline="0" dirty="0" smtClean="0"/>
              <a:t> en la re, que pasa con los </a:t>
            </a:r>
            <a:r>
              <a:rPr lang="es-ES" baseline="0" dirty="0" err="1" smtClean="0"/>
              <a:t>operones</a:t>
            </a:r>
            <a:r>
              <a:rPr lang="es-ES" baseline="0" dirty="0" smtClean="0"/>
              <a:t> que no tienen BS identificado.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072EF-A91A-4032-A85B-1257EEEBA127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78BC5-5D4E-4A6D-9FF5-9483D662224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068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452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68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073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766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004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76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486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84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345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42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43DC-EA02-4554-9C9C-8D65434B39B1}" type="datetimeFigureOut">
              <a:rPr lang="es-CL" smtClean="0"/>
              <a:t>22-04-2016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A350A-8741-4F8F-9EE7-68BA9C5ADA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403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emf"/><Relationship Id="rId12" Type="http://schemas.openxmlformats.org/officeDocument/2006/relationships/image" Target="../media/image4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microsoft.com/office/2007/relationships/hdphoto" Target="../media/hdphoto2.wdp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75.png"/><Relationship Id="rId3" Type="http://schemas.openxmlformats.org/officeDocument/2006/relationships/image" Target="../media/image69.jpe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3.jpeg"/><Relationship Id="rId5" Type="http://schemas.openxmlformats.org/officeDocument/2006/relationships/image" Target="../media/image54.png"/><Relationship Id="rId10" Type="http://schemas.openxmlformats.org/officeDocument/2006/relationships/image" Target="../media/image72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 bwMode="auto">
          <a:xfrm>
            <a:off x="749831" y="1139734"/>
            <a:ext cx="7315200" cy="475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06685" y="764704"/>
            <a:ext cx="5461623" cy="569237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1847726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Transcriptional Regulatory Networks: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a </a:t>
            </a:r>
            <a:r>
              <a:rPr lang="en-US" sz="3200" b="1" dirty="0"/>
              <a:t>biologist's viewpoint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75602" y="5550331"/>
            <a:ext cx="349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Mauricio Latorre Mora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57574" y="602128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5" descr="CMM_Log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52" y="411879"/>
            <a:ext cx="698109" cy="682885"/>
          </a:xfrm>
          <a:prstGeom prst="rect">
            <a:avLst/>
          </a:prstGeom>
        </p:spPr>
      </p:pic>
      <p:pic>
        <p:nvPicPr>
          <p:cNvPr id="14" name="Picture 7" descr="mathomics_mini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815" y1="53947" x2="49815" y2="53947"/>
                        <a14:foregroundMark x1="53506" y1="57237" x2="53506" y2="57237"/>
                        <a14:foregroundMark x1="19557" y1="78289" x2="19557" y2="78289"/>
                        <a14:foregroundMark x1="34317" y1="57895" x2="34317" y2="57895"/>
                        <a14:foregroundMark x1="68635" y1="48026" x2="68635" y2="48026"/>
                        <a14:foregroundMark x1="60886" y1="44737" x2="60886" y2="44737"/>
                        <a14:foregroundMark x1="83395" y1="36842" x2="83395" y2="36842"/>
                        <a14:foregroundMark x1="94465" y1="36842" x2="94465" y2="36842"/>
                        <a14:foregroundMark x1="88192" y1="36842" x2="88192" y2="36842"/>
                        <a14:foregroundMark x1="77122" y1="36184" x2="77122" y2="36184"/>
                        <a14:foregroundMark x1="11808" y1="55921" x2="11808" y2="55921"/>
                        <a14:backgroundMark x1="37638" y1="87500" x2="37638" y2="87500"/>
                        <a14:backgroundMark x1="50554" y1="23026" x2="50554" y2="23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10" y="291727"/>
            <a:ext cx="1296144" cy="726988"/>
          </a:xfrm>
          <a:prstGeom prst="rect">
            <a:avLst/>
          </a:prstGeom>
        </p:spPr>
      </p:pic>
      <p:pic>
        <p:nvPicPr>
          <p:cNvPr id="15" name="Picture 187" descr="logo chile.jpg"/>
          <p:cNvPicPr>
            <a:picLocks noChangeAspect="1"/>
          </p:cNvPicPr>
          <p:nvPr/>
        </p:nvPicPr>
        <p:blipFill rotWithShape="1">
          <a:blip r:embed="rId6" cstate="print"/>
          <a:srcRect r="9796"/>
          <a:stretch/>
        </p:blipFill>
        <p:spPr>
          <a:xfrm>
            <a:off x="16014" y="116632"/>
            <a:ext cx="811570" cy="8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32872" t="23540" r="29919" b="19761"/>
          <a:stretch>
            <a:fillRect/>
          </a:stretch>
        </p:blipFill>
        <p:spPr bwMode="auto">
          <a:xfrm>
            <a:off x="1505636" y="168418"/>
            <a:ext cx="1186388" cy="97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USell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43660"/>
            <a:ext cx="737680" cy="637068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5" descr="LBEG LOGO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561" y="168418"/>
            <a:ext cx="993924" cy="100036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078375" y="3610889"/>
            <a:ext cx="69866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200" b="1" dirty="0" err="1" smtClean="0"/>
              <a:t>Workshop</a:t>
            </a:r>
            <a:r>
              <a:rPr lang="es-CL" sz="2200" b="1" dirty="0" smtClean="0"/>
              <a:t>: </a:t>
            </a:r>
          </a:p>
          <a:p>
            <a:pPr algn="ctr"/>
            <a:r>
              <a:rPr lang="es-CL" sz="2200" b="1" dirty="0" smtClean="0"/>
              <a:t>"</a:t>
            </a:r>
            <a:r>
              <a:rPr lang="es-CL" sz="2200" b="1" dirty="0"/>
              <a:t>Desafíos matemáticos e informáticos para la </a:t>
            </a:r>
            <a:endParaRPr lang="es-CL" sz="2200" b="1" dirty="0" smtClean="0"/>
          </a:p>
          <a:p>
            <a:pPr algn="ctr"/>
            <a:r>
              <a:rPr lang="es-CL" sz="2200" b="1" dirty="0" smtClean="0"/>
              <a:t>reconstrucción </a:t>
            </a:r>
            <a:r>
              <a:rPr lang="es-CL" sz="2200" b="1" dirty="0"/>
              <a:t>y análisis de redes de regulación biológica"</a:t>
            </a:r>
          </a:p>
        </p:txBody>
      </p:sp>
    </p:spTree>
    <p:extLst>
      <p:ext uri="{BB962C8B-B14F-4D97-AF65-F5344CB8AC3E}">
        <p14:creationId xmlns:p14="http://schemas.microsoft.com/office/powerpoint/2010/main" val="7128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1269701" y="3915733"/>
            <a:ext cx="738981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36678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333826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gen3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43163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gen2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84742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116175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45067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32352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92482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164628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1299642" y="5651532"/>
            <a:ext cx="734377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335069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827067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atin typeface="+mn-lt"/>
                <a:cs typeface="+mn-cs"/>
              </a:rPr>
              <a:t>gen5</a:t>
            </a:r>
            <a:endParaRPr lang="es-ES" b="1" dirty="0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89959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122820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47903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3563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4843162" y="3565689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0" name="29 Flecha curvada hacia abajo"/>
          <p:cNvSpPr/>
          <p:nvPr/>
        </p:nvSpPr>
        <p:spPr>
          <a:xfrm flipH="1">
            <a:off x="2126730" y="2698173"/>
            <a:ext cx="3237358" cy="8593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3350691" y="5300297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 rot="13346925">
            <a:off x="1686683" y="4662097"/>
            <a:ext cx="1853798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5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30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1269701" y="3915733"/>
            <a:ext cx="738981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36678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333826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gen3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43163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gen2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84742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116175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45067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32352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92482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164628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1299642" y="5651532"/>
            <a:ext cx="734377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335069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827067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atin typeface="+mn-lt"/>
                <a:cs typeface="+mn-cs"/>
              </a:rPr>
              <a:t>gen5</a:t>
            </a:r>
            <a:endParaRPr lang="es-ES" b="1" dirty="0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89959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122820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47903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3563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4843162" y="3565689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0" name="29 Flecha curvada hacia abajo"/>
          <p:cNvSpPr/>
          <p:nvPr/>
        </p:nvSpPr>
        <p:spPr>
          <a:xfrm flipH="1">
            <a:off x="2126730" y="2698173"/>
            <a:ext cx="3237358" cy="8593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3350691" y="5300297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 rot="13346925">
            <a:off x="1686683" y="4662097"/>
            <a:ext cx="1853798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16000" r="41786" b="21714"/>
          <a:stretch/>
        </p:blipFill>
        <p:spPr bwMode="auto">
          <a:xfrm>
            <a:off x="4785243" y="2005142"/>
            <a:ext cx="4179245" cy="41601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3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30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1269701" y="3915733"/>
            <a:ext cx="738981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36678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333826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gen3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43163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gen2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84742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116175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45067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32352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92482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164628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1299642" y="5651532"/>
            <a:ext cx="734377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335069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827067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atin typeface="+mn-lt"/>
                <a:cs typeface="+mn-cs"/>
              </a:rPr>
              <a:t>gen5</a:t>
            </a:r>
            <a:endParaRPr lang="es-ES" b="1" dirty="0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89959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122820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47903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3563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4843162" y="3565689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0" name="29 Flecha curvada hacia abajo"/>
          <p:cNvSpPr/>
          <p:nvPr/>
        </p:nvSpPr>
        <p:spPr>
          <a:xfrm flipH="1">
            <a:off x="2126730" y="2698173"/>
            <a:ext cx="3237358" cy="8593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3350691" y="5300297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 rot="13346925">
            <a:off x="1686683" y="4662097"/>
            <a:ext cx="1853798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9091" r="11861" b="52902"/>
          <a:stretch/>
        </p:blipFill>
        <p:spPr bwMode="auto">
          <a:xfrm>
            <a:off x="5078943" y="1727925"/>
            <a:ext cx="3878189" cy="76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53896" r="45713" b="40156"/>
          <a:stretch/>
        </p:blipFill>
        <p:spPr bwMode="auto">
          <a:xfrm>
            <a:off x="3203848" y="6422849"/>
            <a:ext cx="5947767" cy="4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Oval 34"/>
          <p:cNvSpPr>
            <a:spLocks noChangeArrowheads="1"/>
          </p:cNvSpPr>
          <p:nvPr/>
        </p:nvSpPr>
        <p:spPr bwMode="auto">
          <a:xfrm>
            <a:off x="4617708" y="3759723"/>
            <a:ext cx="323850" cy="287338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4577325" y="5464635"/>
            <a:ext cx="323850" cy="287338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2961282" y="3922082"/>
            <a:ext cx="4094388" cy="38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05836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253900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285333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314225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201510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Gen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261640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333786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2991223" y="5641213"/>
            <a:ext cx="4064446" cy="182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504227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259117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291978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317061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Gen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172721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042271" y="5300297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 rot="13346925">
            <a:off x="3378263" y="4662097"/>
            <a:ext cx="1853798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657574" y="3469171"/>
            <a:ext cx="11304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x10</a:t>
            </a:r>
            <a:endParaRPr lang="es-CL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186467" y="2087044"/>
            <a:ext cx="22436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Eukaryotes</a:t>
            </a:r>
            <a:endParaRPr lang="es-CL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265480" y="5157192"/>
            <a:ext cx="2138727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500" b="1" dirty="0" err="1" smtClean="0"/>
              <a:t>Humans</a:t>
            </a:r>
            <a:endParaRPr lang="es-CL" sz="2500" b="1" dirty="0" smtClean="0"/>
          </a:p>
          <a:p>
            <a:r>
              <a:rPr lang="es-CL" sz="2500" b="1" dirty="0" smtClean="0"/>
              <a:t>Genes: 29.000 </a:t>
            </a:r>
          </a:p>
          <a:p>
            <a:r>
              <a:rPr lang="es-CL" sz="2500" b="1" dirty="0" smtClean="0"/>
              <a:t>TF: 2.600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73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206584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/>
              <a:t>Human TRN</a:t>
            </a:r>
            <a:endParaRPr lang="es-CL" sz="40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179512" y="1107038"/>
            <a:ext cx="8705547" cy="5632311"/>
            <a:chOff x="1636271" y="-176417"/>
            <a:chExt cx="8705547" cy="5632311"/>
          </a:xfrm>
          <a:solidFill>
            <a:schemeClr val="bg1"/>
          </a:solidFill>
        </p:grpSpPr>
        <p:sp>
          <p:nvSpPr>
            <p:cNvPr id="10" name="9 CuadroTexto"/>
            <p:cNvSpPr txBox="1"/>
            <p:nvPr/>
          </p:nvSpPr>
          <p:spPr>
            <a:xfrm>
              <a:off x="1817418" y="-176417"/>
              <a:ext cx="8524400" cy="56323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3000" b="1" dirty="0" smtClean="0"/>
                <a:t>     463 </a:t>
              </a:r>
              <a:r>
                <a:rPr lang="es-CL" sz="3000" b="1" dirty="0" err="1" smtClean="0"/>
                <a:t>Nodes</a:t>
              </a:r>
              <a:r>
                <a:rPr lang="es-CL" sz="3000" b="1" dirty="0" smtClean="0"/>
                <a:t> (439 genes, 24 FT)</a:t>
              </a:r>
            </a:p>
            <a:p>
              <a:pPr algn="r"/>
              <a:r>
                <a:rPr lang="es-CL" sz="3000" b="1" dirty="0" smtClean="0"/>
                <a:t>10648 </a:t>
              </a:r>
              <a:r>
                <a:rPr lang="es-CL" sz="3000" b="1" dirty="0" err="1" smtClean="0"/>
                <a:t>Edges</a:t>
              </a:r>
              <a:endParaRPr lang="es-CL" sz="3000" b="1" dirty="0" smtClean="0"/>
            </a:p>
            <a:p>
              <a:pPr algn="r"/>
              <a:endParaRPr lang="es-CL" sz="3000" b="1" dirty="0"/>
            </a:p>
            <a:p>
              <a:pPr algn="r"/>
              <a:endParaRPr lang="es-CL" sz="3000" b="1" dirty="0" smtClean="0"/>
            </a:p>
            <a:p>
              <a:pPr algn="r"/>
              <a:endParaRPr lang="es-CL" sz="3000" b="1" dirty="0"/>
            </a:p>
            <a:p>
              <a:pPr algn="r"/>
              <a:endParaRPr lang="es-CL" sz="3000" b="1" dirty="0" smtClean="0"/>
            </a:p>
            <a:p>
              <a:pPr algn="r"/>
              <a:endParaRPr lang="es-CL" sz="3000" b="1" dirty="0"/>
            </a:p>
            <a:p>
              <a:pPr algn="r"/>
              <a:endParaRPr lang="es-CL" sz="3000" b="1" dirty="0" smtClean="0"/>
            </a:p>
            <a:p>
              <a:pPr algn="r"/>
              <a:endParaRPr lang="es-CL" sz="3000" b="1" dirty="0"/>
            </a:p>
            <a:p>
              <a:pPr algn="r"/>
              <a:endParaRPr lang="es-CL" sz="3000" b="1" dirty="0" smtClean="0"/>
            </a:p>
            <a:p>
              <a:pPr algn="r"/>
              <a:endParaRPr lang="es-CL" sz="3000" b="1" dirty="0"/>
            </a:p>
            <a:p>
              <a:pPr algn="r"/>
              <a:endParaRPr lang="es-CL" sz="3000" b="1" dirty="0" smtClean="0"/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1" t="8018" r="-521" b="2372"/>
            <a:stretch/>
          </p:blipFill>
          <p:spPr bwMode="auto">
            <a:xfrm>
              <a:off x="1636271" y="1055223"/>
              <a:ext cx="8648955" cy="431962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63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2961282" y="3922082"/>
            <a:ext cx="4094388" cy="38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05836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253900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285333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314225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201510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Gen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261640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333786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2991223" y="5641213"/>
            <a:ext cx="4064446" cy="182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504227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259117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291978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317061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Gen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172721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042271" y="5300297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 rot="13346925">
            <a:off x="3378263" y="4662097"/>
            <a:ext cx="1853798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657574" y="3469171"/>
            <a:ext cx="11304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x10</a:t>
            </a:r>
            <a:endParaRPr lang="es-CL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3365117" y="4172147"/>
            <a:ext cx="3196988" cy="2561554"/>
            <a:chOff x="3365117" y="4172147"/>
            <a:chExt cx="3196988" cy="2561554"/>
          </a:xfrm>
        </p:grpSpPr>
        <p:sp>
          <p:nvSpPr>
            <p:cNvPr id="40" name="39 Pentágono"/>
            <p:cNvSpPr/>
            <p:nvPr/>
          </p:nvSpPr>
          <p:spPr>
            <a:xfrm>
              <a:off x="5089669" y="4172147"/>
              <a:ext cx="537690" cy="240797"/>
            </a:xfrm>
            <a:prstGeom prst="homePlat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1" name="40 Recortar rectángulo de esquina del mismo lado"/>
            <p:cNvSpPr/>
            <p:nvPr/>
          </p:nvSpPr>
          <p:spPr>
            <a:xfrm>
              <a:off x="5015882" y="5921730"/>
              <a:ext cx="600652" cy="525796"/>
            </a:xfrm>
            <a:prstGeom prst="snip2Same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436989" y="4293155"/>
              <a:ext cx="11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err="1" smtClean="0"/>
                <a:t>microRNA</a:t>
              </a:r>
              <a:endParaRPr lang="es-CL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5615508" y="6138759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err="1" smtClean="0"/>
                <a:t>splicing</a:t>
              </a:r>
              <a:endParaRPr lang="es-CL" dirty="0"/>
            </a:p>
          </p:txBody>
        </p:sp>
        <p:sp>
          <p:nvSpPr>
            <p:cNvPr id="44" name="43 Cilindro"/>
            <p:cNvSpPr/>
            <p:nvPr/>
          </p:nvSpPr>
          <p:spPr>
            <a:xfrm>
              <a:off x="3383260" y="4941168"/>
              <a:ext cx="1190947" cy="1482445"/>
            </a:xfrm>
            <a:prstGeom prst="can">
              <a:avLst/>
            </a:prstGeom>
            <a:solidFill>
              <a:schemeClr val="bg1">
                <a:lumMod val="85000"/>
                <a:alpha val="34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3365117" y="6364369"/>
              <a:ext cx="1161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/>
                <a:t>Cromatina</a:t>
              </a:r>
              <a:endParaRPr lang="es-CL" dirty="0"/>
            </a:p>
          </p:txBody>
        </p:sp>
      </p:grpSp>
      <p:sp>
        <p:nvSpPr>
          <p:cNvPr id="37" name="36 CuadroTexto"/>
          <p:cNvSpPr txBox="1"/>
          <p:nvPr/>
        </p:nvSpPr>
        <p:spPr>
          <a:xfrm>
            <a:off x="6186467" y="2087044"/>
            <a:ext cx="22436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Eukaryotes</a:t>
            </a:r>
            <a:endParaRPr lang="es-CL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4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9822" r="15666" b="48214"/>
          <a:stretch/>
        </p:blipFill>
        <p:spPr bwMode="auto">
          <a:xfrm>
            <a:off x="570125" y="260648"/>
            <a:ext cx="774629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24445" r="65026" b="37724"/>
          <a:stretch/>
        </p:blipFill>
        <p:spPr bwMode="auto">
          <a:xfrm>
            <a:off x="0" y="3401881"/>
            <a:ext cx="4427984" cy="310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427984" y="3284984"/>
            <a:ext cx="44389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ENCODE (Encyclopedia of DNA Elements) Consortium is an international collaboration of research groups funded by the National Human Genome Research Institute (NHGRI). The goal of ENCODE is to build a comprehensive parts list of functional elements in the human genome, including elements that act at the protein and RNA levels, and regulatory elements that control cells and circumstances in which a gene is active.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21131" r="5626" b="30953"/>
          <a:stretch/>
        </p:blipFill>
        <p:spPr bwMode="auto">
          <a:xfrm>
            <a:off x="4341822" y="4941168"/>
            <a:ext cx="4525128" cy="139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0237" r="3116" b="16072"/>
          <a:stretch/>
        </p:blipFill>
        <p:spPr bwMode="auto">
          <a:xfrm>
            <a:off x="4427984" y="3197187"/>
            <a:ext cx="4438966" cy="17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es-CL" sz="3500" b="1" dirty="0" smtClean="0"/>
              <a:t>Desafíos en Redes de Regulación Transcripcional</a:t>
            </a:r>
            <a:endParaRPr lang="es-CL" sz="35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48272"/>
            <a:ext cx="8229600" cy="276490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AutoNum type="arabicPeriod"/>
            </a:pPr>
            <a:r>
              <a:rPr lang="es-CL" dirty="0" smtClean="0"/>
              <a:t>     </a:t>
            </a:r>
            <a:r>
              <a:rPr lang="es-CL" b="1" dirty="0" smtClean="0"/>
              <a:t>Generar </a:t>
            </a:r>
            <a:r>
              <a:rPr lang="es-CL" dirty="0" smtClean="0"/>
              <a:t>de Modelos de Redes de Regulación Confiables a bajo costo.</a:t>
            </a:r>
          </a:p>
          <a:p>
            <a:pPr marL="0" indent="0" algn="just">
              <a:buNone/>
            </a:pPr>
            <a:endParaRPr lang="es-CL" dirty="0" smtClean="0"/>
          </a:p>
          <a:p>
            <a:pPr marL="0" indent="0" algn="just">
              <a:buNone/>
            </a:pPr>
            <a:r>
              <a:rPr lang="es-CL" dirty="0" smtClean="0"/>
              <a:t>2. </a:t>
            </a:r>
            <a:r>
              <a:rPr lang="es-CL" b="1" dirty="0"/>
              <a:t>E</a:t>
            </a:r>
            <a:r>
              <a:rPr lang="es-CL" b="1" dirty="0" smtClean="0"/>
              <a:t>ntender</a:t>
            </a:r>
            <a:r>
              <a:rPr lang="es-CL" dirty="0" smtClean="0"/>
              <a:t> como </a:t>
            </a:r>
            <a:r>
              <a:rPr lang="es-CL" b="1" dirty="0" smtClean="0"/>
              <a:t>Operan </a:t>
            </a:r>
            <a:r>
              <a:rPr lang="es-CL" dirty="0" smtClean="0"/>
              <a:t>las Redes de Regulación. </a:t>
            </a:r>
          </a:p>
          <a:p>
            <a:pPr marL="514350" indent="-514350" algn="just">
              <a:buAutoNum type="alphaLcPeriod"/>
            </a:pPr>
            <a:r>
              <a:rPr lang="es-CL" dirty="0" smtClean="0"/>
              <a:t>Estructura y Topología</a:t>
            </a:r>
          </a:p>
          <a:p>
            <a:pPr marL="514350" indent="-514350" algn="just">
              <a:buAutoNum type="alphaLcPeriod"/>
            </a:pPr>
            <a:r>
              <a:rPr lang="es-CL" dirty="0" smtClean="0"/>
              <a:t>Dinámica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943708" y="5397023"/>
            <a:ext cx="6660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 smtClean="0"/>
              <a:t>Pubmed</a:t>
            </a:r>
            <a:r>
              <a:rPr lang="es-CL" b="1" dirty="0"/>
              <a:t> </a:t>
            </a:r>
            <a:r>
              <a:rPr lang="es-CL" b="1" dirty="0" err="1" smtClean="0"/>
              <a:t>keywords</a:t>
            </a:r>
            <a:r>
              <a:rPr lang="es-CL" b="1" dirty="0"/>
              <a:t>:</a:t>
            </a:r>
            <a:r>
              <a:rPr lang="es-CL" b="1" dirty="0" smtClean="0"/>
              <a:t> </a:t>
            </a:r>
          </a:p>
          <a:p>
            <a:r>
              <a:rPr lang="es-CL" b="1" dirty="0" smtClean="0"/>
              <a:t>Gene/</a:t>
            </a:r>
            <a:r>
              <a:rPr lang="es-CL" b="1" dirty="0" err="1" smtClean="0"/>
              <a:t>Transcriptional</a:t>
            </a:r>
            <a:r>
              <a:rPr lang="es-CL" b="1" dirty="0" smtClean="0"/>
              <a:t> </a:t>
            </a:r>
            <a:r>
              <a:rPr lang="es-CL" b="1" dirty="0" err="1" smtClean="0"/>
              <a:t>Regulatory</a:t>
            </a:r>
            <a:r>
              <a:rPr lang="es-CL" b="1" dirty="0" smtClean="0"/>
              <a:t> Network, </a:t>
            </a:r>
            <a:r>
              <a:rPr lang="es-CL" dirty="0" smtClean="0"/>
              <a:t>más de 22.000 artículos. </a:t>
            </a:r>
          </a:p>
          <a:p>
            <a:r>
              <a:rPr lang="es-CL" dirty="0" smtClean="0"/>
              <a:t>Último publicado 20 abril 2016. </a:t>
            </a:r>
            <a:endParaRPr lang="es-CL" dirty="0"/>
          </a:p>
          <a:p>
            <a:endParaRPr lang="es-CL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2230" r="82759" b="78125"/>
          <a:stretch/>
        </p:blipFill>
        <p:spPr bwMode="auto">
          <a:xfrm>
            <a:off x="395535" y="5414143"/>
            <a:ext cx="1519085" cy="70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20536" r="6965" b="51190"/>
          <a:stretch/>
        </p:blipFill>
        <p:spPr bwMode="auto">
          <a:xfrm>
            <a:off x="179512" y="188640"/>
            <a:ext cx="8120743" cy="15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6064" r="48931" b="15896"/>
          <a:stretch/>
        </p:blipFill>
        <p:spPr bwMode="auto">
          <a:xfrm>
            <a:off x="1547664" y="1587667"/>
            <a:ext cx="5565913" cy="497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5107091" y="3960440"/>
            <a:ext cx="1656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794723" y="4218328"/>
            <a:ext cx="4968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794723" y="4443270"/>
            <a:ext cx="4968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4723" y="4701158"/>
            <a:ext cx="4968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5" t="55734" r="7775" b="37665"/>
          <a:stretch/>
        </p:blipFill>
        <p:spPr bwMode="auto">
          <a:xfrm>
            <a:off x="4212080" y="6362630"/>
            <a:ext cx="4235117" cy="48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379083" y="640762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/>
              <a:t>2012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21668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huttenhower.sph.harvard.edu/sites/default/files/pictures/fig2_cladogr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6921617" y="3844602"/>
            <a:ext cx="1307987" cy="13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217810" y="990625"/>
            <a:ext cx="8688343" cy="4886647"/>
            <a:chOff x="217810" y="735472"/>
            <a:chExt cx="8688343" cy="4886647"/>
          </a:xfrm>
        </p:grpSpPr>
        <p:grpSp>
          <p:nvGrpSpPr>
            <p:cNvPr id="12" name="11 Grupo"/>
            <p:cNvGrpSpPr/>
            <p:nvPr/>
          </p:nvGrpSpPr>
          <p:grpSpPr>
            <a:xfrm>
              <a:off x="6808369" y="1641863"/>
              <a:ext cx="1388949" cy="1440160"/>
              <a:chOff x="6941497" y="5229200"/>
              <a:chExt cx="1662640" cy="1440160"/>
            </a:xfrm>
          </p:grpSpPr>
          <p:pic>
            <p:nvPicPr>
              <p:cNvPr id="52" name="51 Imagen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r="9060"/>
              <a:stretch/>
            </p:blipFill>
            <p:spPr>
              <a:xfrm>
                <a:off x="6989809" y="5301208"/>
                <a:ext cx="1566016" cy="12809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3" name="52 Rectángulo"/>
              <p:cNvSpPr/>
              <p:nvPr/>
            </p:nvSpPr>
            <p:spPr>
              <a:xfrm>
                <a:off x="6941497" y="5229200"/>
                <a:ext cx="1662640" cy="1440160"/>
              </a:xfrm>
              <a:prstGeom prst="rect">
                <a:avLst/>
              </a:prstGeom>
              <a:solidFill>
                <a:schemeClr val="bg1">
                  <a:alpha val="4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</p:grpSp>
        <p:sp>
          <p:nvSpPr>
            <p:cNvPr id="42" name="41 Rectángulo redondeado"/>
            <p:cNvSpPr/>
            <p:nvPr/>
          </p:nvSpPr>
          <p:spPr>
            <a:xfrm>
              <a:off x="6293650" y="1014767"/>
              <a:ext cx="2285874" cy="44644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5915399" y="2061263"/>
              <a:ext cx="518718" cy="2715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" name="1 Rectángulo redondeado"/>
            <p:cNvSpPr/>
            <p:nvPr/>
          </p:nvSpPr>
          <p:spPr>
            <a:xfrm>
              <a:off x="617840" y="960972"/>
              <a:ext cx="2285874" cy="44644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759625" y="2090291"/>
              <a:ext cx="518718" cy="2454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grpSp>
          <p:nvGrpSpPr>
            <p:cNvPr id="27" name="26 Grupo"/>
            <p:cNvGrpSpPr/>
            <p:nvPr/>
          </p:nvGrpSpPr>
          <p:grpSpPr>
            <a:xfrm>
              <a:off x="966065" y="1611465"/>
              <a:ext cx="1641572" cy="1593295"/>
              <a:chOff x="7256109" y="378933"/>
              <a:chExt cx="5943752" cy="5022298"/>
            </a:xfrm>
          </p:grpSpPr>
          <p:pic>
            <p:nvPicPr>
              <p:cNvPr id="23" name="22 Imagen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67" r="26333"/>
              <a:stretch/>
            </p:blipFill>
            <p:spPr>
              <a:xfrm>
                <a:off x="7256109" y="640211"/>
                <a:ext cx="5726434" cy="460696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6" name="25 Rectángulo"/>
              <p:cNvSpPr/>
              <p:nvPr/>
            </p:nvSpPr>
            <p:spPr>
              <a:xfrm>
                <a:off x="7473427" y="378933"/>
                <a:ext cx="5726434" cy="5022298"/>
              </a:xfrm>
              <a:prstGeom prst="rect">
                <a:avLst/>
              </a:prstGeom>
              <a:solidFill>
                <a:schemeClr val="bg1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</p:grpSp>
        <p:grpSp>
          <p:nvGrpSpPr>
            <p:cNvPr id="2051" name="2050 Grupo"/>
            <p:cNvGrpSpPr/>
            <p:nvPr/>
          </p:nvGrpSpPr>
          <p:grpSpPr>
            <a:xfrm>
              <a:off x="1026085" y="3339196"/>
              <a:ext cx="1823308" cy="1437921"/>
              <a:chOff x="468365" y="4828279"/>
              <a:chExt cx="2368652" cy="1642431"/>
            </a:xfrm>
          </p:grpSpPr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42" t="13961" r="5412" b="11216"/>
              <a:stretch/>
            </p:blipFill>
            <p:spPr bwMode="auto">
              <a:xfrm>
                <a:off x="468365" y="4956665"/>
                <a:ext cx="2368652" cy="1514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49" name="2048 Rectángulo"/>
              <p:cNvSpPr/>
              <p:nvPr/>
            </p:nvSpPr>
            <p:spPr>
              <a:xfrm>
                <a:off x="468365" y="4828279"/>
                <a:ext cx="2368652" cy="1642431"/>
              </a:xfrm>
              <a:prstGeom prst="rect">
                <a:avLst/>
              </a:prstGeom>
              <a:solidFill>
                <a:schemeClr val="bg1"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</p:grpSp>
        <p:pic>
          <p:nvPicPr>
            <p:cNvPr id="35" name="Picture 1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 flipH="1">
              <a:off x="5306797" y="1732432"/>
              <a:ext cx="1747583" cy="1100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 rot="158444">
              <a:off x="2194925" y="1745132"/>
              <a:ext cx="1902686" cy="1100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1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 rot="10435560" flipH="1">
              <a:off x="2311175" y="3760030"/>
              <a:ext cx="1747583" cy="1198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1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 rot="11018940">
              <a:off x="5488386" y="3799345"/>
              <a:ext cx="1610527" cy="1184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" name="2047 Rectángulo"/>
            <p:cNvSpPr/>
            <p:nvPr/>
          </p:nvSpPr>
          <p:spPr>
            <a:xfrm>
              <a:off x="3685724" y="1297262"/>
              <a:ext cx="1959126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2052" name="Picture 4" descr="http://reinvenciones.com/wp-content/uploads/2013/03/balance-de-carrer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681" y="1505370"/>
              <a:ext cx="1722232" cy="111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49 Rectángulo"/>
            <p:cNvSpPr/>
            <p:nvPr/>
          </p:nvSpPr>
          <p:spPr>
            <a:xfrm>
              <a:off x="3690215" y="4337630"/>
              <a:ext cx="1959126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22241" t="9366" r="12500" b="17870"/>
            <a:stretch>
              <a:fillRect/>
            </a:stretch>
          </p:blipFill>
          <p:spPr bwMode="auto">
            <a:xfrm>
              <a:off x="4046651" y="3965170"/>
              <a:ext cx="1346195" cy="1100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5" name="2054 Flecha izquierda y derecha"/>
            <p:cNvSpPr/>
            <p:nvPr/>
          </p:nvSpPr>
          <p:spPr>
            <a:xfrm rot="16200000">
              <a:off x="4138801" y="3084887"/>
              <a:ext cx="1089991" cy="426749"/>
            </a:xfrm>
            <a:prstGeom prst="leftRightArrow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46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grpSp>
          <p:nvGrpSpPr>
            <p:cNvPr id="2072" name="2071 Grupo"/>
            <p:cNvGrpSpPr/>
            <p:nvPr/>
          </p:nvGrpSpPr>
          <p:grpSpPr>
            <a:xfrm>
              <a:off x="6174758" y="2702914"/>
              <a:ext cx="1536130" cy="1230131"/>
              <a:chOff x="6177445" y="2285546"/>
              <a:chExt cx="1762930" cy="1040088"/>
            </a:xfrm>
          </p:grpSpPr>
          <p:sp>
            <p:nvSpPr>
              <p:cNvPr id="2070" name="2069 Rectángulo"/>
              <p:cNvSpPr/>
              <p:nvPr/>
            </p:nvSpPr>
            <p:spPr>
              <a:xfrm>
                <a:off x="6177445" y="2285546"/>
                <a:ext cx="1762930" cy="1040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pic>
            <p:nvPicPr>
              <p:cNvPr id="2050" name="Picture 2" descr="http://www.yourgenome.org/sites/default/files/styles/banner/public/banners/stories/fruit-flies-in-the-laboratory/single-fruit-fly-drosophila-melanogaster-on-white-background-cropped.jpg?itok=3pTTh8c5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6" t="10681" r="15840" b="1323"/>
              <a:stretch/>
            </p:blipFill>
            <p:spPr bwMode="auto">
              <a:xfrm>
                <a:off x="6391015" y="2349596"/>
                <a:ext cx="1219904" cy="63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1" name="2070 Grupo"/>
            <p:cNvGrpSpPr/>
            <p:nvPr/>
          </p:nvGrpSpPr>
          <p:grpSpPr>
            <a:xfrm>
              <a:off x="1670004" y="2722066"/>
              <a:ext cx="1541346" cy="1191142"/>
              <a:chOff x="509868" y="4256686"/>
              <a:chExt cx="1768916" cy="951192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509868" y="4256686"/>
                <a:ext cx="1768916" cy="951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132" y="4335275"/>
                <a:ext cx="1219647" cy="646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4" name="Picture 6" descr="http://thumbs.dreamstime.com/z/old-metal-sphere-783420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28" b="11418"/>
            <a:stretch/>
          </p:blipFill>
          <p:spPr bwMode="auto">
            <a:xfrm>
              <a:off x="5558227" y="1164166"/>
              <a:ext cx="365525" cy="372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3" name="2072 Rectángulo"/>
            <p:cNvSpPr/>
            <p:nvPr/>
          </p:nvSpPr>
          <p:spPr>
            <a:xfrm>
              <a:off x="5580544" y="1177007"/>
              <a:ext cx="340473" cy="354762"/>
            </a:xfrm>
            <a:prstGeom prst="rect">
              <a:avLst/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700623" y="3625268"/>
              <a:ext cx="1541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E. faecalis</a:t>
              </a:r>
              <a:endParaRPr lang="es-CL" sz="1400" i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119601" y="3612897"/>
              <a:ext cx="16802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D. melanogaster</a:t>
              </a:r>
              <a:endParaRPr lang="es-CL" sz="1400" i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8" name="2067 CuadroTexto"/>
            <p:cNvSpPr txBox="1"/>
            <p:nvPr/>
          </p:nvSpPr>
          <p:spPr>
            <a:xfrm>
              <a:off x="3217486" y="764704"/>
              <a:ext cx="2863509" cy="4493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C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s-CL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Estado Nutricional de Fe</a:t>
              </a: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es-CL" sz="1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s-CL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Fur</a:t>
              </a:r>
              <a:endParaRPr lang="es-CL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17810" y="752873"/>
              <a:ext cx="3278245" cy="371871"/>
              <a:chOff x="7257934" y="114655"/>
              <a:chExt cx="3472185" cy="371871"/>
            </a:xfrm>
          </p:grpSpPr>
          <p:sp>
            <p:nvSpPr>
              <p:cNvPr id="7" name="6 Rectángulo redondeado"/>
              <p:cNvSpPr/>
              <p:nvPr/>
            </p:nvSpPr>
            <p:spPr>
              <a:xfrm>
                <a:off x="7300275" y="117194"/>
                <a:ext cx="3429844" cy="369332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3" name="2 CuadroTexto"/>
              <p:cNvSpPr txBox="1"/>
              <p:nvPr/>
            </p:nvSpPr>
            <p:spPr>
              <a:xfrm>
                <a:off x="7257934" y="114655"/>
                <a:ext cx="3471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 smtClean="0">
                    <a:solidFill>
                      <a:schemeClr val="bg1"/>
                    </a:solidFill>
                  </a:rPr>
                  <a:t> Modelo en Biología de Sistemas</a:t>
                </a:r>
                <a:endParaRPr lang="es-CL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4 CuadroTexto"/>
            <p:cNvSpPr txBox="1"/>
            <p:nvPr/>
          </p:nvSpPr>
          <p:spPr>
            <a:xfrm>
              <a:off x="915280" y="1384155"/>
              <a:ext cx="1674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Red Transcripcional</a:t>
              </a:r>
              <a:endParaRPr lang="es-CL" sz="1200" dirty="0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1081305" y="4791910"/>
              <a:ext cx="1351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Red Metabólica</a:t>
              </a:r>
              <a:endParaRPr lang="es-CL" sz="1200" dirty="0"/>
            </a:p>
          </p:txBody>
        </p:sp>
        <p:grpSp>
          <p:nvGrpSpPr>
            <p:cNvPr id="38" name="37 Grupo"/>
            <p:cNvGrpSpPr/>
            <p:nvPr/>
          </p:nvGrpSpPr>
          <p:grpSpPr>
            <a:xfrm>
              <a:off x="5946432" y="735472"/>
              <a:ext cx="2959721" cy="370709"/>
              <a:chOff x="7193362" y="115817"/>
              <a:chExt cx="3093184" cy="370709"/>
            </a:xfrm>
          </p:grpSpPr>
          <p:sp>
            <p:nvSpPr>
              <p:cNvPr id="39" name="38 Rectángulo redondeado"/>
              <p:cNvSpPr/>
              <p:nvPr/>
            </p:nvSpPr>
            <p:spPr>
              <a:xfrm>
                <a:off x="7300274" y="117194"/>
                <a:ext cx="2978318" cy="369332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0" name="39 CuadroTexto"/>
              <p:cNvSpPr txBox="1"/>
              <p:nvPr/>
            </p:nvSpPr>
            <p:spPr>
              <a:xfrm>
                <a:off x="7193362" y="115817"/>
                <a:ext cx="3093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i="1" dirty="0" smtClean="0">
                    <a:solidFill>
                      <a:schemeClr val="bg1"/>
                    </a:solidFill>
                  </a:rPr>
                  <a:t>   Modelo de Infección In vivo</a:t>
                </a:r>
                <a:endParaRPr lang="es-CL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45 Grupo"/>
            <p:cNvGrpSpPr/>
            <p:nvPr/>
          </p:nvGrpSpPr>
          <p:grpSpPr>
            <a:xfrm>
              <a:off x="2001395" y="5242263"/>
              <a:ext cx="5127371" cy="379856"/>
              <a:chOff x="7300274" y="117194"/>
              <a:chExt cx="2421103" cy="379856"/>
            </a:xfrm>
          </p:grpSpPr>
          <p:sp>
            <p:nvSpPr>
              <p:cNvPr id="49" name="48 Rectángulo redondeado"/>
              <p:cNvSpPr/>
              <p:nvPr/>
            </p:nvSpPr>
            <p:spPr>
              <a:xfrm>
                <a:off x="7300274" y="117194"/>
                <a:ext cx="2421103" cy="369332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7955468" y="127718"/>
                <a:ext cx="1359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 smtClean="0">
                    <a:solidFill>
                      <a:schemeClr val="bg1"/>
                    </a:solidFill>
                  </a:rPr>
                  <a:t>Nuevos Blancos Patogénicos</a:t>
                </a:r>
                <a:endParaRPr lang="es-CL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54 Rectángulo"/>
            <p:cNvSpPr/>
            <p:nvPr/>
          </p:nvSpPr>
          <p:spPr>
            <a:xfrm>
              <a:off x="6998191" y="1384155"/>
              <a:ext cx="9589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2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Sobrevida</a:t>
              </a:r>
              <a:endParaRPr lang="es-CL" sz="12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174967" y="196480"/>
            <a:ext cx="23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Fondecyt de Iniciación</a:t>
            </a:r>
            <a:endParaRPr lang="es-CL" b="1" dirty="0"/>
          </a:p>
        </p:txBody>
      </p:sp>
      <p:sp>
        <p:nvSpPr>
          <p:cNvPr id="56" name="55 Rectángulo"/>
          <p:cNvSpPr/>
          <p:nvPr/>
        </p:nvSpPr>
        <p:spPr>
          <a:xfrm>
            <a:off x="7017014" y="5130514"/>
            <a:ext cx="1148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Microbiomas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s-CL" sz="3000" b="1" i="1" dirty="0" err="1"/>
              <a:t>Enterococcus</a:t>
            </a:r>
            <a:r>
              <a:rPr lang="es-CL" sz="3000" b="1" i="1" dirty="0"/>
              <a:t> </a:t>
            </a:r>
            <a:r>
              <a:rPr lang="es-CL" sz="3000" b="1" i="1" dirty="0" smtClean="0"/>
              <a:t>faecalis TRN</a:t>
            </a:r>
            <a:endParaRPr lang="es-CL" sz="3000" dirty="0"/>
          </a:p>
        </p:txBody>
      </p:sp>
      <p:grpSp>
        <p:nvGrpSpPr>
          <p:cNvPr id="5" name="4 Grupo"/>
          <p:cNvGrpSpPr/>
          <p:nvPr/>
        </p:nvGrpSpPr>
        <p:grpSpPr>
          <a:xfrm>
            <a:off x="273134" y="1237554"/>
            <a:ext cx="3868653" cy="5118645"/>
            <a:chOff x="4751399" y="1231570"/>
            <a:chExt cx="3868653" cy="5118645"/>
          </a:xfrm>
        </p:grpSpPr>
        <p:grpSp>
          <p:nvGrpSpPr>
            <p:cNvPr id="6" name="5 Grupo"/>
            <p:cNvGrpSpPr/>
            <p:nvPr/>
          </p:nvGrpSpPr>
          <p:grpSpPr>
            <a:xfrm>
              <a:off x="4932040" y="1844824"/>
              <a:ext cx="3688012" cy="2736304"/>
              <a:chOff x="4932040" y="2167893"/>
              <a:chExt cx="3688012" cy="2736304"/>
            </a:xfrm>
          </p:grpSpPr>
          <p:sp>
            <p:nvSpPr>
              <p:cNvPr id="9" name="Oval 13"/>
              <p:cNvSpPr/>
              <p:nvPr/>
            </p:nvSpPr>
            <p:spPr>
              <a:xfrm>
                <a:off x="4932040" y="2167893"/>
                <a:ext cx="3528392" cy="2736304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perspectiveLef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 flipV="1">
                <a:off x="5338514" y="3968092"/>
                <a:ext cx="2761878" cy="13269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6064612" y="3776649"/>
                <a:ext cx="9556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6083661" y="3783187"/>
                <a:ext cx="0" cy="10451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9"/>
              <p:cNvGrpSpPr>
                <a:grpSpLocks/>
              </p:cNvGrpSpPr>
              <p:nvPr/>
            </p:nvGrpSpPr>
            <p:grpSpPr bwMode="auto">
              <a:xfrm>
                <a:off x="7652318" y="2167893"/>
                <a:ext cx="967734" cy="797818"/>
                <a:chOff x="3683" y="1015"/>
                <a:chExt cx="785" cy="684"/>
              </a:xfrm>
            </p:grpSpPr>
            <p:sp>
              <p:nvSpPr>
                <p:cNvPr id="30" name="AutoShape 10"/>
                <p:cNvSpPr>
                  <a:spLocks noChangeArrowheads="1"/>
                </p:cNvSpPr>
                <p:nvPr/>
              </p:nvSpPr>
              <p:spPr bwMode="auto">
                <a:xfrm rot="1932096">
                  <a:off x="3696" y="1112"/>
                  <a:ext cx="515" cy="551"/>
                </a:xfrm>
                <a:prstGeom prst="can">
                  <a:avLst>
                    <a:gd name="adj" fmla="val 15776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1"/>
                <p:cNvSpPr txBox="1">
                  <a:spLocks noChangeArrowheads="1"/>
                </p:cNvSpPr>
                <p:nvPr/>
              </p:nvSpPr>
              <p:spPr bwMode="auto">
                <a:xfrm rot="1825719">
                  <a:off x="3683" y="1341"/>
                  <a:ext cx="785" cy="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E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CopA</a:t>
                  </a:r>
                </a:p>
              </p:txBody>
            </p:sp>
            <p:sp>
              <p:nvSpPr>
                <p:cNvPr id="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4100" y="1015"/>
                  <a:ext cx="111" cy="17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733" y="1615"/>
                  <a:ext cx="67" cy="8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6126673" y="3903778"/>
                <a:ext cx="533557" cy="136323"/>
              </a:xfrm>
              <a:prstGeom prst="rect">
                <a:avLst/>
              </a:prstGeom>
              <a:solidFill>
                <a:srgbClr val="0000FF">
                  <a:alpha val="89999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s-ES" sz="1200" b="1" i="1" dirty="0">
                    <a:solidFill>
                      <a:schemeClr val="bg1"/>
                    </a:solidFill>
                    <a:ea typeface="Batang" pitchFamily="18" charset="-127"/>
                  </a:rPr>
                  <a:t>cop</a:t>
                </a:r>
                <a:r>
                  <a:rPr lang="es-ES" sz="1200" b="1" dirty="0">
                    <a:solidFill>
                      <a:schemeClr val="bg1"/>
                    </a:solidFill>
                    <a:ea typeface="Batang" pitchFamily="18" charset="-127"/>
                  </a:rPr>
                  <a:t>Y</a:t>
                </a:r>
                <a:endParaRPr lang="es-CL" sz="1200" b="1" dirty="0">
                  <a:solidFill>
                    <a:schemeClr val="bg1"/>
                  </a:solidFill>
                  <a:ea typeface="Batang" pitchFamily="18" charset="-127"/>
                </a:endParaRPr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7475324" y="3903778"/>
                <a:ext cx="481052" cy="13632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s-ES" sz="1200" b="1" i="1" dirty="0"/>
                  <a:t>cop</a:t>
                </a:r>
                <a:r>
                  <a:rPr lang="es-ES" sz="1200" b="1" dirty="0"/>
                  <a:t>Z</a:t>
                </a:r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6677715" y="3903778"/>
                <a:ext cx="786107" cy="13632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s-ES" sz="1200" b="1" i="1" dirty="0"/>
                  <a:t>cop</a:t>
                </a:r>
                <a:r>
                  <a:rPr lang="es-ES" sz="1200" b="1" dirty="0"/>
                  <a:t>A</a:t>
                </a:r>
              </a:p>
            </p:txBody>
          </p:sp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>
                <a:off x="5354610" y="3464037"/>
                <a:ext cx="904679" cy="466526"/>
                <a:chOff x="1523" y="2274"/>
                <a:chExt cx="763" cy="308"/>
              </a:xfrm>
            </p:grpSpPr>
            <p:sp>
              <p:nvSpPr>
                <p:cNvPr id="28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1531" y="2274"/>
                  <a:ext cx="521" cy="308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33FF">
                        <a:gamma/>
                        <a:tint val="82353"/>
                        <a:invGamma/>
                      </a:srgbClr>
                    </a:gs>
                    <a:gs pos="50000">
                      <a:srgbClr val="3333FF">
                        <a:alpha val="89999"/>
                      </a:srgbClr>
                    </a:gs>
                    <a:gs pos="100000">
                      <a:srgbClr val="3333FF">
                        <a:gamma/>
                        <a:tint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2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523" y="2359"/>
                  <a:ext cx="763" cy="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s-ES" sz="14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s-ES" sz="14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CopY</a:t>
                  </a:r>
                  <a:endParaRPr lang="es-E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8" name="Group 18"/>
              <p:cNvGrpSpPr>
                <a:grpSpLocks/>
              </p:cNvGrpSpPr>
              <p:nvPr/>
            </p:nvGrpSpPr>
            <p:grpSpPr bwMode="auto">
              <a:xfrm>
                <a:off x="6516216" y="2887973"/>
                <a:ext cx="816992" cy="516955"/>
                <a:chOff x="2024" y="1929"/>
                <a:chExt cx="560" cy="371"/>
              </a:xfrm>
            </p:grpSpPr>
            <p:sp>
              <p:nvSpPr>
                <p:cNvPr id="26" name="Oval 19"/>
                <p:cNvSpPr>
                  <a:spLocks noChangeArrowheads="1"/>
                </p:cNvSpPr>
                <p:nvPr/>
              </p:nvSpPr>
              <p:spPr bwMode="auto">
                <a:xfrm>
                  <a:off x="2024" y="1929"/>
                  <a:ext cx="408" cy="371"/>
                </a:xfrm>
                <a:prstGeom prst="ellipse">
                  <a:avLst/>
                </a:prstGeom>
                <a:solidFill>
                  <a:srgbClr val="00FF00">
                    <a:alpha val="47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endParaRPr lang="es-CL" sz="1400">
                    <a:latin typeface="Garamond" pitchFamily="18" charset="0"/>
                    <a:ea typeface="Batang" pitchFamily="18" charset="-127"/>
                  </a:endParaRPr>
                </a:p>
              </p:txBody>
            </p:sp>
            <p:sp>
              <p:nvSpPr>
                <p:cNvPr id="2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040" y="2019"/>
                  <a:ext cx="544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s-E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CopZ</a:t>
                  </a:r>
                </a:p>
              </p:txBody>
            </p:sp>
          </p:grpSp>
          <p:sp>
            <p:nvSpPr>
              <p:cNvPr id="19" name="TextBox 32"/>
              <p:cNvSpPr txBox="1"/>
              <p:nvPr/>
            </p:nvSpPr>
            <p:spPr>
              <a:xfrm>
                <a:off x="5451700" y="3991243"/>
                <a:ext cx="1256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i="1" dirty="0" smtClean="0"/>
                  <a:t>cop operon</a:t>
                </a:r>
                <a:endParaRPr lang="en-US" i="1" dirty="0"/>
              </a:p>
            </p:txBody>
          </p:sp>
          <p:sp>
            <p:nvSpPr>
              <p:cNvPr id="20" name="AutoShape 10"/>
              <p:cNvSpPr>
                <a:spLocks noChangeArrowheads="1"/>
              </p:cNvSpPr>
              <p:nvPr/>
            </p:nvSpPr>
            <p:spPr bwMode="auto">
              <a:xfrm rot="19479804">
                <a:off x="5321403" y="2257256"/>
                <a:ext cx="634883" cy="642687"/>
              </a:xfrm>
              <a:prstGeom prst="can">
                <a:avLst>
                  <a:gd name="adj" fmla="val 15776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1" name="20 Conector recto de flecha"/>
              <p:cNvCxnSpPr/>
              <p:nvPr/>
            </p:nvCxnSpPr>
            <p:spPr>
              <a:xfrm flipH="1">
                <a:off x="6083662" y="3374570"/>
                <a:ext cx="309789" cy="174154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2" name="21 Conector recto de flecha"/>
              <p:cNvCxnSpPr/>
              <p:nvPr/>
            </p:nvCxnSpPr>
            <p:spPr>
              <a:xfrm flipV="1">
                <a:off x="7194943" y="3024343"/>
                <a:ext cx="350986" cy="55582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3" name="Text Box 11"/>
              <p:cNvSpPr txBox="1">
                <a:spLocks noChangeArrowheads="1"/>
              </p:cNvSpPr>
              <p:nvPr/>
            </p:nvSpPr>
            <p:spPr bwMode="auto">
              <a:xfrm rot="19979976">
                <a:off x="5456495" y="2316990"/>
                <a:ext cx="48386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  <a:endParaRPr lang="es-E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>
                <a:off x="5806949" y="2848984"/>
                <a:ext cx="213652" cy="2458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5338514" y="2167893"/>
                <a:ext cx="113186" cy="1731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5" t="18727" r="24402" b="32727"/>
            <a:stretch/>
          </p:blipFill>
          <p:spPr bwMode="auto">
            <a:xfrm>
              <a:off x="5052644" y="4786936"/>
              <a:ext cx="3522380" cy="156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CuadroTexto"/>
            <p:cNvSpPr txBox="1"/>
            <p:nvPr/>
          </p:nvSpPr>
          <p:spPr>
            <a:xfrm>
              <a:off x="4751399" y="1231570"/>
              <a:ext cx="1113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i="1" dirty="0" smtClean="0"/>
                <a:t>E. faecalis</a:t>
              </a:r>
              <a:endParaRPr lang="en-US" i="1" dirty="0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4294600" y="1010689"/>
            <a:ext cx="4707948" cy="5688632"/>
            <a:chOff x="14290" y="1052736"/>
            <a:chExt cx="4707948" cy="5688632"/>
          </a:xfrm>
        </p:grpSpPr>
        <p:grpSp>
          <p:nvGrpSpPr>
            <p:cNvPr id="35" name="34 Grupo"/>
            <p:cNvGrpSpPr/>
            <p:nvPr/>
          </p:nvGrpSpPr>
          <p:grpSpPr>
            <a:xfrm>
              <a:off x="14290" y="1052736"/>
              <a:ext cx="4707948" cy="5688632"/>
              <a:chOff x="14290" y="1052736"/>
              <a:chExt cx="4707948" cy="5688632"/>
            </a:xfrm>
          </p:grpSpPr>
          <p:grpSp>
            <p:nvGrpSpPr>
              <p:cNvPr id="37" name="36 Grupo"/>
              <p:cNvGrpSpPr/>
              <p:nvPr/>
            </p:nvGrpSpPr>
            <p:grpSpPr>
              <a:xfrm>
                <a:off x="14290" y="1052736"/>
                <a:ext cx="4707948" cy="5688632"/>
                <a:chOff x="107504" y="1052736"/>
                <a:chExt cx="4707948" cy="5688632"/>
              </a:xfrm>
            </p:grpSpPr>
            <p:grpSp>
              <p:nvGrpSpPr>
                <p:cNvPr id="40" name="39 Grupo"/>
                <p:cNvGrpSpPr/>
                <p:nvPr/>
              </p:nvGrpSpPr>
              <p:grpSpPr>
                <a:xfrm>
                  <a:off x="107504" y="1052736"/>
                  <a:ext cx="4707948" cy="5688632"/>
                  <a:chOff x="107504" y="1052736"/>
                  <a:chExt cx="4707948" cy="5688632"/>
                </a:xfrm>
              </p:grpSpPr>
              <p:sp>
                <p:nvSpPr>
                  <p:cNvPr id="42" name="41 CuadroTexto"/>
                  <p:cNvSpPr txBox="1"/>
                  <p:nvPr/>
                </p:nvSpPr>
                <p:spPr>
                  <a:xfrm>
                    <a:off x="3371074" y="4669623"/>
                    <a:ext cx="535724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CL" sz="105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MTF1</a:t>
                    </a:r>
                    <a:endParaRPr lang="en-US" sz="105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43" name="42 Conector recto"/>
                  <p:cNvCxnSpPr/>
                  <p:nvPr/>
                </p:nvCxnSpPr>
                <p:spPr>
                  <a:xfrm>
                    <a:off x="3371074" y="5191571"/>
                    <a:ext cx="535724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AutoShape 22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484501" y="5046711"/>
                    <a:ext cx="154435" cy="11663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44 CuadroTexto"/>
                  <p:cNvSpPr txBox="1"/>
                  <p:nvPr/>
                </p:nvSpPr>
                <p:spPr>
                  <a:xfrm>
                    <a:off x="2636462" y="5950478"/>
                    <a:ext cx="185051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i="1" dirty="0" err="1" smtClean="0"/>
                      <a:t>Adaptado</a:t>
                    </a:r>
                    <a:r>
                      <a:rPr lang="en-US" sz="1400" i="1" dirty="0" smtClean="0"/>
                      <a:t> González, </a:t>
                    </a:r>
                    <a:r>
                      <a:rPr lang="en-US" sz="1400" i="1" dirty="0"/>
                      <a:t>Am J </a:t>
                    </a:r>
                    <a:r>
                      <a:rPr lang="en-US" sz="1400" i="1" dirty="0" err="1" smtClean="0"/>
                      <a:t>Clin</a:t>
                    </a:r>
                    <a:r>
                      <a:rPr lang="en-US" sz="1400" i="1" dirty="0" smtClean="0"/>
                      <a:t> </a:t>
                    </a:r>
                    <a:r>
                      <a:rPr lang="en-US" sz="1400" i="1" dirty="0" err="1" smtClean="0"/>
                      <a:t>Nutr</a:t>
                    </a:r>
                    <a:r>
                      <a:rPr lang="en-US" sz="1400" i="1" dirty="0" smtClean="0"/>
                      <a:t> 2008</a:t>
                    </a:r>
                    <a:endParaRPr lang="en-US" sz="1400" i="1" dirty="0"/>
                  </a:p>
                </p:txBody>
              </p:sp>
              <p:sp>
                <p:nvSpPr>
                  <p:cNvPr id="46" name="45 CuadroTexto"/>
                  <p:cNvSpPr txBox="1"/>
                  <p:nvPr/>
                </p:nvSpPr>
                <p:spPr>
                  <a:xfrm>
                    <a:off x="650331" y="1457999"/>
                    <a:ext cx="104227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CL" dirty="0" smtClean="0"/>
                      <a:t>Humano </a:t>
                    </a:r>
                    <a:endParaRPr lang="en-US" dirty="0"/>
                  </a:p>
                </p:txBody>
              </p:sp>
              <p:sp>
                <p:nvSpPr>
                  <p:cNvPr id="47" name="46 Rectángulo"/>
                  <p:cNvSpPr/>
                  <p:nvPr/>
                </p:nvSpPr>
                <p:spPr>
                  <a:xfrm>
                    <a:off x="121711" y="1478235"/>
                    <a:ext cx="4693741" cy="52631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12"/>
                  <p:cNvSpPr txBox="1"/>
                  <p:nvPr/>
                </p:nvSpPr>
                <p:spPr>
                  <a:xfrm>
                    <a:off x="794884" y="2162838"/>
                    <a:ext cx="321777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210 differential expressed genes</a:t>
                    </a:r>
                    <a:endParaRPr lang="en-US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aphicFrame>
                <p:nvGraphicFramePr>
                  <p:cNvPr id="49" name="7 Gráfico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03761208"/>
                      </p:ext>
                    </p:extLst>
                  </p:nvPr>
                </p:nvGraphicFramePr>
                <p:xfrm>
                  <a:off x="521965" y="2573501"/>
                  <a:ext cx="3789199" cy="2768819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5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549539" y="5733411"/>
                    <a:ext cx="231775" cy="1746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549540" y="5396306"/>
                    <a:ext cx="231775" cy="174625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550012" y="5752167"/>
                    <a:ext cx="231775" cy="17462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563109" y="6069139"/>
                    <a:ext cx="231775" cy="174625"/>
                  </a:xfrm>
                  <a:prstGeom prst="rect">
                    <a:avLst/>
                  </a:prstGeom>
                  <a:solidFill>
                    <a:schemeClr val="accent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550012" y="5429900"/>
                    <a:ext cx="231775" cy="174625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2603" y="6400831"/>
                    <a:ext cx="231775" cy="174625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550012" y="6069139"/>
                    <a:ext cx="231775" cy="174625"/>
                  </a:xfrm>
                  <a:prstGeom prst="rect">
                    <a:avLst/>
                  </a:prstGeom>
                  <a:solidFill>
                    <a:srgbClr val="66006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none" anchor="ctr"/>
                  <a:lstStyle/>
                  <a:p>
                    <a:endParaRPr lang="es-CL">
                      <a:latin typeface="Calibri" pitchFamily="34" charset="0"/>
                    </a:endParaRPr>
                  </a:p>
                </p:txBody>
              </p:sp>
              <p:sp>
                <p:nvSpPr>
                  <p:cNvPr id="57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8657" y="5253588"/>
                    <a:ext cx="1757512" cy="14157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200000"/>
                      </a:lnSpc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None/>
                    </a:pPr>
                    <a:r>
                      <a:rPr lang="es-CL" sz="1000" b="1" dirty="0" smtClean="0">
                        <a:latin typeface="Calibri" pitchFamily="34" charset="0"/>
                      </a:rPr>
                      <a:t>Cu homeostasis</a:t>
                    </a:r>
                  </a:p>
                  <a:p>
                    <a:pPr>
                      <a:lnSpc>
                        <a:spcPct val="200000"/>
                      </a:lnSpc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None/>
                    </a:pPr>
                    <a:r>
                      <a:rPr lang="es-CL" sz="1000" b="1" dirty="0" smtClean="0">
                        <a:latin typeface="Calibri" pitchFamily="34" charset="0"/>
                      </a:rPr>
                      <a:t>ROS</a:t>
                    </a:r>
                  </a:p>
                  <a:p>
                    <a:pPr>
                      <a:lnSpc>
                        <a:spcPct val="200000"/>
                      </a:lnSpc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None/>
                    </a:pPr>
                    <a:r>
                      <a:rPr lang="es-CL" sz="1000" b="1" dirty="0" smtClean="0">
                        <a:latin typeface="Calibri" pitchFamily="34" charset="0"/>
                      </a:rPr>
                      <a:t>Basal </a:t>
                    </a:r>
                    <a:r>
                      <a:rPr lang="es-CL" sz="1000" b="1" dirty="0" err="1" smtClean="0">
                        <a:latin typeface="Calibri" pitchFamily="34" charset="0"/>
                      </a:rPr>
                      <a:t>metabolism</a:t>
                    </a:r>
                    <a:endParaRPr lang="es-CL" sz="1000" b="1" dirty="0" smtClean="0">
                      <a:latin typeface="Calibri" pitchFamily="34" charset="0"/>
                    </a:endParaRPr>
                  </a:p>
                  <a:p>
                    <a:pPr>
                      <a:lnSpc>
                        <a:spcPct val="200000"/>
                      </a:lnSpc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None/>
                    </a:pPr>
                    <a:r>
                      <a:rPr lang="es-CL" sz="1000" b="1" dirty="0" err="1" smtClean="0">
                        <a:latin typeface="Calibri" pitchFamily="34" charset="0"/>
                      </a:rPr>
                      <a:t>Transport</a:t>
                    </a:r>
                    <a:endParaRPr lang="es-CL" sz="1000" b="1" dirty="0" smtClean="0">
                      <a:latin typeface="Calibri" pitchFamily="34" charset="0"/>
                    </a:endParaRPr>
                  </a:p>
                </p:txBody>
              </p:sp>
              <p:sp>
                <p:nvSpPr>
                  <p:cNvPr id="58" name="57 CuadroTexto"/>
                  <p:cNvSpPr txBox="1"/>
                  <p:nvPr/>
                </p:nvSpPr>
                <p:spPr>
                  <a:xfrm>
                    <a:off x="107504" y="1052736"/>
                    <a:ext cx="3483326" cy="9233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CL" dirty="0" err="1" smtClean="0"/>
                      <a:t>Microarray</a:t>
                    </a:r>
                    <a:r>
                      <a:rPr lang="es-CL" dirty="0" smtClean="0"/>
                      <a:t>: </a:t>
                    </a:r>
                  </a:p>
                  <a:p>
                    <a:r>
                      <a:rPr lang="es-CL" dirty="0" smtClean="0"/>
                      <a:t>2 </a:t>
                    </a:r>
                    <a:r>
                      <a:rPr lang="es-CL" dirty="0" err="1" smtClean="0"/>
                      <a:t>conditions</a:t>
                    </a:r>
                    <a:r>
                      <a:rPr lang="es-CL" dirty="0" smtClean="0"/>
                      <a:t> (basal, 0.5 </a:t>
                    </a:r>
                    <a:r>
                      <a:rPr lang="es-CL" dirty="0" err="1" smtClean="0"/>
                      <a:t>mM</a:t>
                    </a:r>
                    <a:r>
                      <a:rPr lang="es-CL" dirty="0" smtClean="0"/>
                      <a:t> CuSO</a:t>
                    </a:r>
                    <a:r>
                      <a:rPr lang="es-CL" baseline="-25000" dirty="0" smtClean="0"/>
                      <a:t>4</a:t>
                    </a:r>
                    <a:r>
                      <a:rPr lang="es-CL" dirty="0" smtClean="0"/>
                      <a:t>)</a:t>
                    </a:r>
                  </a:p>
                  <a:p>
                    <a:r>
                      <a:rPr lang="es-CL" dirty="0" smtClean="0"/>
                      <a:t>3 </a:t>
                    </a:r>
                    <a:r>
                      <a:rPr lang="es-CL" dirty="0" err="1" smtClean="0"/>
                      <a:t>hr</a:t>
                    </a:r>
                    <a:r>
                      <a:rPr lang="es-CL" dirty="0" smtClean="0"/>
                      <a:t> </a:t>
                    </a:r>
                    <a:r>
                      <a:rPr lang="es-CL" dirty="0" err="1" smtClean="0"/>
                      <a:t>treatment</a:t>
                    </a:r>
                    <a:r>
                      <a:rPr lang="es-CL" dirty="0" smtClean="0"/>
                      <a:t> (DO</a:t>
                    </a:r>
                    <a:r>
                      <a:rPr lang="es-CL" baseline="-25000" dirty="0" smtClean="0"/>
                      <a:t>600nm</a:t>
                    </a:r>
                    <a:r>
                      <a:rPr lang="es-CL" dirty="0" smtClean="0"/>
                      <a:t> = 1)</a:t>
                    </a:r>
                    <a:endParaRPr lang="en-US" dirty="0"/>
                  </a:p>
                </p:txBody>
              </p:sp>
            </p:grpSp>
            <p:sp>
              <p:nvSpPr>
                <p:cNvPr id="4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56053" y="5306824"/>
                  <a:ext cx="1757512" cy="13403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20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None/>
                  </a:pPr>
                  <a:r>
                    <a:rPr lang="es-CL" sz="1000" b="1" dirty="0" err="1" smtClean="0">
                      <a:latin typeface="Calibri" pitchFamily="34" charset="0"/>
                    </a:rPr>
                    <a:t>Energy</a:t>
                  </a:r>
                  <a:r>
                    <a:rPr lang="es-CL" sz="1000" b="1" dirty="0" smtClean="0">
                      <a:latin typeface="Calibri" pitchFamily="34" charset="0"/>
                    </a:rPr>
                    <a:t> </a:t>
                  </a:r>
                  <a:r>
                    <a:rPr lang="es-CL" sz="1000" b="1" dirty="0" err="1" smtClean="0">
                      <a:latin typeface="Calibri" pitchFamily="34" charset="0"/>
                    </a:rPr>
                    <a:t>production</a:t>
                  </a:r>
                  <a:endParaRPr lang="es-CL" sz="1000" b="1" dirty="0" smtClean="0">
                    <a:latin typeface="Calibri" pitchFamily="34" charset="0"/>
                  </a:endParaRPr>
                </a:p>
                <a:p>
                  <a:pPr>
                    <a:lnSpc>
                      <a:spcPct val="20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None/>
                  </a:pPr>
                  <a:r>
                    <a:rPr lang="es-CL" sz="1000" b="1" dirty="0" err="1" smtClean="0">
                      <a:latin typeface="Calibri" pitchFamily="34" charset="0"/>
                    </a:rPr>
                    <a:t>Signaling</a:t>
                  </a:r>
                  <a:endParaRPr lang="es-CL" sz="1000" b="1" dirty="0" smtClean="0">
                    <a:latin typeface="Calibri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None/>
                  </a:pPr>
                  <a:endParaRPr lang="es-CL" sz="300" b="1" dirty="0" smtClean="0">
                    <a:latin typeface="Calibri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None/>
                  </a:pPr>
                  <a:r>
                    <a:rPr lang="es-CL" sz="1000" b="1" dirty="0" err="1" smtClean="0">
                      <a:latin typeface="Calibri" pitchFamily="34" charset="0"/>
                    </a:rPr>
                    <a:t>Secondary</a:t>
                  </a:r>
                  <a:r>
                    <a:rPr lang="es-CL" sz="1000" b="1" dirty="0" smtClean="0">
                      <a:latin typeface="Calibri" pitchFamily="34" charset="0"/>
                    </a:rPr>
                    <a:t> </a:t>
                  </a:r>
                  <a:r>
                    <a:rPr lang="es-CL" sz="1000" b="1" dirty="0" err="1" smtClean="0">
                      <a:latin typeface="Calibri" pitchFamily="34" charset="0"/>
                    </a:rPr>
                    <a:t>metabolism</a:t>
                  </a:r>
                  <a:endParaRPr lang="es-CL" sz="1000" b="1" dirty="0" smtClean="0">
                    <a:latin typeface="Calibri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None/>
                  </a:pPr>
                  <a:r>
                    <a:rPr lang="es-CL" sz="1000" b="1" dirty="0" err="1" smtClean="0">
                      <a:latin typeface="Calibri" pitchFamily="34" charset="0"/>
                    </a:rPr>
                    <a:t>Others</a:t>
                  </a:r>
                  <a:endParaRPr lang="es-CL" sz="1200" dirty="0">
                    <a:latin typeface="Calibri" pitchFamily="34" charset="0"/>
                  </a:endParaRPr>
                </a:p>
              </p:txBody>
            </p:sp>
          </p:grpSp>
          <p:sp>
            <p:nvSpPr>
              <p:cNvPr id="38" name="37 Triángulo isósceles"/>
              <p:cNvSpPr/>
              <p:nvPr/>
            </p:nvSpPr>
            <p:spPr>
              <a:xfrm rot="10268466">
                <a:off x="2077944" y="2958142"/>
                <a:ext cx="295673" cy="904871"/>
              </a:xfrm>
              <a:prstGeom prst="triangle">
                <a:avLst/>
              </a:prstGeom>
              <a:solidFill>
                <a:srgbClr val="66006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38 Arco"/>
              <p:cNvSpPr/>
              <p:nvPr/>
            </p:nvSpPr>
            <p:spPr>
              <a:xfrm rot="21222722">
                <a:off x="2010031" y="2951233"/>
                <a:ext cx="365336" cy="45719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2459054" y="6387790"/>
              <a:ext cx="231775" cy="17462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endParaRPr lang="es-CL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3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hilebiotech.cl/guide/assets/images/cluster/biosig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b="28098"/>
          <a:stretch/>
        </p:blipFill>
        <p:spPr bwMode="auto">
          <a:xfrm>
            <a:off x="2752218" y="0"/>
            <a:ext cx="2474010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7384"/>
            <a:ext cx="4939400" cy="712518"/>
          </a:xfrm>
        </p:spPr>
        <p:txBody>
          <a:bodyPr>
            <a:normAutofit/>
          </a:bodyPr>
          <a:lstStyle/>
          <a:p>
            <a:pPr algn="l"/>
            <a:r>
              <a:rPr lang="es-CL" sz="2900" b="1" dirty="0" err="1" smtClean="0"/>
              <a:t>Biominig</a:t>
            </a:r>
            <a:r>
              <a:rPr lang="es-CL" sz="2900" b="1" dirty="0" smtClean="0"/>
              <a:t> </a:t>
            </a:r>
            <a:r>
              <a:rPr lang="es-CL" sz="2900" b="1" dirty="0" err="1" smtClean="0"/>
              <a:t>project</a:t>
            </a:r>
            <a:endParaRPr lang="en-US" sz="29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27473" r="53155" b="26298"/>
          <a:stretch/>
        </p:blipFill>
        <p:spPr bwMode="auto">
          <a:xfrm>
            <a:off x="3235485" y="3068960"/>
            <a:ext cx="4611092" cy="291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" y="1268760"/>
            <a:ext cx="3960440" cy="2703464"/>
          </a:xfrm>
          <a:prstGeom prst="rect">
            <a:avLst/>
          </a:prstGeom>
        </p:spPr>
      </p:pic>
      <p:grpSp>
        <p:nvGrpSpPr>
          <p:cNvPr id="14" name="13 Grupo"/>
          <p:cNvGrpSpPr/>
          <p:nvPr/>
        </p:nvGrpSpPr>
        <p:grpSpPr>
          <a:xfrm>
            <a:off x="424688" y="3573016"/>
            <a:ext cx="4456634" cy="2407134"/>
            <a:chOff x="424688" y="3573016"/>
            <a:chExt cx="4456634" cy="2407134"/>
          </a:xfrm>
        </p:grpSpPr>
        <p:grpSp>
          <p:nvGrpSpPr>
            <p:cNvPr id="12" name="11 Grupo"/>
            <p:cNvGrpSpPr/>
            <p:nvPr/>
          </p:nvGrpSpPr>
          <p:grpSpPr>
            <a:xfrm>
              <a:off x="424688" y="3573016"/>
              <a:ext cx="4456634" cy="2407134"/>
              <a:chOff x="424688" y="3573016"/>
              <a:chExt cx="4456634" cy="2407134"/>
            </a:xfrm>
          </p:grpSpPr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688" y="4587008"/>
                <a:ext cx="2576564" cy="1393142"/>
              </a:xfrm>
              <a:prstGeom prst="rect">
                <a:avLst/>
              </a:prstGeom>
            </p:spPr>
          </p:pic>
          <p:sp>
            <p:nvSpPr>
              <p:cNvPr id="10" name="9 Flecha doblada hacia arriba"/>
              <p:cNvSpPr/>
              <p:nvPr/>
            </p:nvSpPr>
            <p:spPr>
              <a:xfrm flipV="1">
                <a:off x="1712970" y="3573016"/>
                <a:ext cx="3168352" cy="516452"/>
              </a:xfrm>
              <a:prstGeom prst="bentUpArrow">
                <a:avLst>
                  <a:gd name="adj1" fmla="val 25000"/>
                  <a:gd name="adj2" fmla="val 21497"/>
                  <a:gd name="adj3" fmla="val 25000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1712970" y="3573016"/>
                <a:ext cx="122726" cy="101399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12 Rectángulo"/>
            <p:cNvSpPr/>
            <p:nvPr/>
          </p:nvSpPr>
          <p:spPr>
            <a:xfrm>
              <a:off x="1774333" y="3582442"/>
              <a:ext cx="133371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1763688" y="3624859"/>
              <a:ext cx="133371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2 Marcador de contenido"/>
          <p:cNvSpPr>
            <a:spLocks noGrp="1"/>
          </p:cNvSpPr>
          <p:nvPr>
            <p:ph idx="1"/>
          </p:nvPr>
        </p:nvSpPr>
        <p:spPr>
          <a:xfrm>
            <a:off x="4644008" y="934721"/>
            <a:ext cx="4294682" cy="1936148"/>
          </a:xfr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000" i="1" dirty="0" err="1" smtClean="0"/>
              <a:t>Acidithiobacillus</a:t>
            </a:r>
            <a:r>
              <a:rPr lang="en-US" sz="2000" i="1" dirty="0" smtClean="0"/>
              <a:t> ferrooxidans </a:t>
            </a:r>
          </a:p>
          <a:p>
            <a:r>
              <a:rPr lang="en-US" sz="2000" i="1" dirty="0" err="1"/>
              <a:t>Acidithiobacillus</a:t>
            </a:r>
            <a:r>
              <a:rPr lang="en-US" sz="2000" i="1" dirty="0" smtClean="0"/>
              <a:t> thiooxidans </a:t>
            </a:r>
          </a:p>
          <a:p>
            <a:r>
              <a:rPr lang="en-US" sz="2000" i="1" dirty="0" err="1" smtClean="0"/>
              <a:t>Sulfobacillus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thermosulfidooxidans</a:t>
            </a:r>
            <a:endParaRPr lang="en-US" sz="2000" i="1" dirty="0" smtClean="0"/>
          </a:p>
          <a:p>
            <a:r>
              <a:rPr lang="en-US" sz="2000" i="1" dirty="0" err="1" smtClean="0"/>
              <a:t>Leptospirillum</a:t>
            </a:r>
            <a:r>
              <a:rPr lang="en-US" sz="2000" i="1" dirty="0" smtClean="0"/>
              <a:t> ferriphilium </a:t>
            </a:r>
          </a:p>
          <a:p>
            <a:r>
              <a:rPr lang="en-US" sz="2000" i="1" dirty="0" err="1"/>
              <a:t>Acidiphilium</a:t>
            </a:r>
            <a:r>
              <a:rPr lang="en-US" sz="2000" i="1" dirty="0"/>
              <a:t> sp. 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251520" y="6156593"/>
            <a:ext cx="868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Radomiro</a:t>
            </a:r>
            <a:r>
              <a:rPr lang="es-ES" sz="1600" dirty="0" smtClean="0"/>
              <a:t> </a:t>
            </a:r>
            <a:r>
              <a:rPr lang="es-ES" sz="1600" dirty="0"/>
              <a:t>Tomic, </a:t>
            </a:r>
            <a:r>
              <a:rPr lang="es-ES" sz="1600" dirty="0" smtClean="0"/>
              <a:t>Chile.</a:t>
            </a:r>
            <a:endParaRPr lang="en-US" sz="16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16828" t="57285" r="68407" b="23815"/>
          <a:stretch>
            <a:fillRect/>
          </a:stretch>
        </p:blipFill>
        <p:spPr bwMode="auto">
          <a:xfrm>
            <a:off x="4886933" y="71392"/>
            <a:ext cx="909203" cy="7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01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764938" y="3455614"/>
            <a:ext cx="44336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    </a:t>
            </a:r>
            <a:r>
              <a:rPr lang="es-CL" b="1" dirty="0" err="1" smtClean="0"/>
              <a:t>Metagenomes</a:t>
            </a:r>
            <a:r>
              <a:rPr lang="es-CL" b="1" dirty="0" smtClean="0"/>
              <a:t>                                 Networks</a:t>
            </a:r>
          </a:p>
          <a:p>
            <a:endParaRPr lang="es-CL" b="1" dirty="0"/>
          </a:p>
          <a:p>
            <a:endParaRPr lang="es-CL" b="1" dirty="0" smtClean="0"/>
          </a:p>
          <a:p>
            <a:endParaRPr lang="es-CL" b="1" dirty="0"/>
          </a:p>
          <a:p>
            <a:endParaRPr lang="es-CL" b="1" dirty="0" smtClean="0"/>
          </a:p>
          <a:p>
            <a:endParaRPr lang="es-CL" b="1" dirty="0" smtClean="0"/>
          </a:p>
          <a:p>
            <a:endParaRPr lang="es-CL" b="1" dirty="0"/>
          </a:p>
          <a:p>
            <a:r>
              <a:rPr lang="es-CL" b="1" dirty="0" smtClean="0"/>
              <a:t>   </a:t>
            </a:r>
            <a:r>
              <a:rPr lang="es-CL" b="1" dirty="0" err="1" smtClean="0"/>
              <a:t>Bacterial</a:t>
            </a:r>
            <a:r>
              <a:rPr lang="es-CL" b="1" dirty="0" smtClean="0"/>
              <a:t> </a:t>
            </a:r>
            <a:r>
              <a:rPr lang="es-CL" b="1" dirty="0" err="1" smtClean="0"/>
              <a:t>isolates</a:t>
            </a:r>
            <a:endParaRPr lang="es-CL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35981"/>
            <a:ext cx="2232248" cy="16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-27384"/>
            <a:ext cx="4939400" cy="712518"/>
          </a:xfrm>
        </p:spPr>
        <p:txBody>
          <a:bodyPr>
            <a:normAutofit/>
          </a:bodyPr>
          <a:lstStyle/>
          <a:p>
            <a:pPr algn="l"/>
            <a:r>
              <a:rPr lang="es-CL" sz="2900" b="1" dirty="0" smtClean="0"/>
              <a:t>Atacama </a:t>
            </a:r>
            <a:r>
              <a:rPr lang="es-CL" sz="2900" b="1" dirty="0" err="1" smtClean="0"/>
              <a:t>project</a:t>
            </a:r>
            <a:endParaRPr lang="en-US" sz="2900" b="1" dirty="0"/>
          </a:p>
        </p:txBody>
      </p:sp>
      <p:pic>
        <p:nvPicPr>
          <p:cNvPr id="1026" name="Picture 2" descr="C:\Users\Mauro\Documents\Universidad\Papers\Atacama - CRG 2013\Origen Desierto Cordillera\Fotos\DSCN4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" y="588872"/>
            <a:ext cx="9016932" cy="7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tacama des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8" y="1547107"/>
            <a:ext cx="2846179" cy="15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Resultado de imagen para atacama desert flamin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AutoShape 8" descr="Resultado de imagen para atacama desert flaming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4" name="Picture 10" descr="http://girlgonegallivanting.com/wp-content/uploads/2014/02/Atacama-dese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534452"/>
            <a:ext cx="2860757" cy="16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ansecto Talabre-Lejí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21416"/>
          <a:stretch/>
        </p:blipFill>
        <p:spPr bwMode="auto">
          <a:xfrm>
            <a:off x="361579" y="3820759"/>
            <a:ext cx="2788838" cy="271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2602158" y="6009584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5,5</a:t>
            </a:r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2373582" y="572309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</a:t>
            </a:r>
          </a:p>
        </p:txBody>
      </p:sp>
      <p:sp>
        <p:nvSpPr>
          <p:cNvPr id="13" name="10 CuadroTexto"/>
          <p:cNvSpPr txBox="1">
            <a:spLocks noChangeArrowheads="1"/>
          </p:cNvSpPr>
          <p:nvPr/>
        </p:nvSpPr>
        <p:spPr bwMode="auto">
          <a:xfrm>
            <a:off x="2211522" y="546563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6,5</a:t>
            </a:r>
          </a:p>
        </p:txBody>
      </p:sp>
      <p:sp>
        <p:nvSpPr>
          <p:cNvPr id="14" name="11 CuadroTexto"/>
          <p:cNvSpPr txBox="1">
            <a:spLocks noChangeArrowheads="1"/>
          </p:cNvSpPr>
          <p:nvPr/>
        </p:nvSpPr>
        <p:spPr bwMode="auto">
          <a:xfrm>
            <a:off x="395536" y="4005064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9,0</a:t>
            </a:r>
          </a:p>
        </p:txBody>
      </p:sp>
      <p:sp>
        <p:nvSpPr>
          <p:cNvPr id="15" name="12 CuadroTexto"/>
          <p:cNvSpPr txBox="1">
            <a:spLocks noChangeArrowheads="1"/>
          </p:cNvSpPr>
          <p:nvPr/>
        </p:nvSpPr>
        <p:spPr bwMode="auto">
          <a:xfrm>
            <a:off x="933648" y="429309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8,5</a:t>
            </a:r>
          </a:p>
        </p:txBody>
      </p:sp>
      <p:sp>
        <p:nvSpPr>
          <p:cNvPr id="16" name="13 CuadroTexto"/>
          <p:cNvSpPr txBox="1">
            <a:spLocks noChangeArrowheads="1"/>
          </p:cNvSpPr>
          <p:nvPr/>
        </p:nvSpPr>
        <p:spPr bwMode="auto">
          <a:xfrm>
            <a:off x="1949365" y="446237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7,5</a:t>
            </a:r>
          </a:p>
        </p:txBody>
      </p:sp>
      <p:sp>
        <p:nvSpPr>
          <p:cNvPr id="17" name="14 CuadroTexto"/>
          <p:cNvSpPr txBox="1">
            <a:spLocks noChangeArrowheads="1"/>
          </p:cNvSpPr>
          <p:nvPr/>
        </p:nvSpPr>
        <p:spPr bwMode="auto">
          <a:xfrm>
            <a:off x="1403648" y="4386590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8,0</a:t>
            </a:r>
          </a:p>
        </p:txBody>
      </p:sp>
      <p:sp>
        <p:nvSpPr>
          <p:cNvPr id="18" name="15 CuadroTexto"/>
          <p:cNvSpPr txBox="1">
            <a:spLocks noChangeArrowheads="1"/>
          </p:cNvSpPr>
          <p:nvPr/>
        </p:nvSpPr>
        <p:spPr bwMode="auto">
          <a:xfrm>
            <a:off x="1988387" y="5063037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L" altLang="es-C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18" y="3920014"/>
            <a:ext cx="1395070" cy="137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qb3.soe.ucsc.edu/sites/default/files/cancer-metagenome_seq-graph_paten_061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17" y="3795978"/>
            <a:ext cx="1627595" cy="162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288739" y="3820759"/>
            <a:ext cx="648072" cy="6265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Elipse"/>
          <p:cNvSpPr/>
          <p:nvPr/>
        </p:nvSpPr>
        <p:spPr>
          <a:xfrm>
            <a:off x="1860329" y="4293096"/>
            <a:ext cx="648072" cy="6265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Elipse"/>
          <p:cNvSpPr/>
          <p:nvPr/>
        </p:nvSpPr>
        <p:spPr>
          <a:xfrm>
            <a:off x="2502345" y="5865568"/>
            <a:ext cx="648072" cy="6265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4" name="Picture 6" descr="http://wishart.biology.ualberta.ca/BacMap/cgview_linked_maps/NC_009053/png/1_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20" y="5723096"/>
            <a:ext cx="865349" cy="8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ertassets.blob.core.windows.net/image/6a49c891/6a49c891-7ec0-11d4-8c5d-009027de0829/image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69" y="5787179"/>
            <a:ext cx="788169" cy="7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seqmatic.com/wp-content/uploads/2013/05/sequence1.fasta_-300x3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70" y="5747171"/>
            <a:ext cx="880226" cy="8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groups.oist.jp/sites/default/files/imce/u224/KEG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20" y="5400532"/>
            <a:ext cx="1979312" cy="12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347864" y="3455614"/>
            <a:ext cx="5400600" cy="3201763"/>
          </a:xfrm>
          <a:prstGeom prst="roundRect">
            <a:avLst>
              <a:gd name="adj" fmla="val 5719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CuadroTexto"/>
          <p:cNvSpPr txBox="1"/>
          <p:nvPr/>
        </p:nvSpPr>
        <p:spPr>
          <a:xfrm>
            <a:off x="738166" y="3426646"/>
            <a:ext cx="203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Natural pH </a:t>
            </a:r>
            <a:r>
              <a:rPr lang="es-CL" dirty="0" err="1" smtClean="0"/>
              <a:t>gradient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39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n 5" descr="DSCN7455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9116" r="6876" b="3825"/>
          <a:stretch>
            <a:fillRect/>
          </a:stretch>
        </p:blipFill>
        <p:spPr bwMode="auto">
          <a:xfrm>
            <a:off x="14288" y="11113"/>
            <a:ext cx="9129712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7"/>
          <p:cNvSpPr txBox="1"/>
          <p:nvPr/>
        </p:nvSpPr>
        <p:spPr>
          <a:xfrm>
            <a:off x="354013" y="61913"/>
            <a:ext cx="4182555" cy="46166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s-CL"/>
            </a:defPPr>
            <a:lvl1pPr>
              <a:defRPr sz="2400" b="1">
                <a:latin typeface="Arial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s-ES_tradnl" i="1" dirty="0" err="1"/>
              <a:t>Nassella</a:t>
            </a:r>
            <a:r>
              <a:rPr lang="es-ES_tradnl" i="1" dirty="0"/>
              <a:t> </a:t>
            </a:r>
            <a:r>
              <a:rPr lang="es-ES_tradnl" i="1" dirty="0" err="1"/>
              <a:t>nardoides</a:t>
            </a:r>
            <a:r>
              <a:rPr lang="es-ES_tradnl" dirty="0"/>
              <a:t> (</a:t>
            </a:r>
            <a:r>
              <a:rPr lang="es-ES_tradnl" dirty="0" err="1"/>
              <a:t>site</a:t>
            </a:r>
            <a:r>
              <a:rPr lang="es-ES_tradnl" dirty="0"/>
              <a:t> 2)</a:t>
            </a:r>
          </a:p>
        </p:txBody>
      </p:sp>
      <p:sp>
        <p:nvSpPr>
          <p:cNvPr id="32" name="Elipse 6"/>
          <p:cNvSpPr/>
          <p:nvPr/>
        </p:nvSpPr>
        <p:spPr>
          <a:xfrm>
            <a:off x="91189" y="1148259"/>
            <a:ext cx="2240325" cy="850698"/>
          </a:xfrm>
          <a:prstGeom prst="ellipse">
            <a:avLst/>
          </a:prstGeom>
          <a:solidFill>
            <a:schemeClr val="accent2">
              <a:alpha val="21000"/>
            </a:schemeClr>
          </a:solidFill>
          <a:ln w="22225">
            <a:solidFill>
              <a:schemeClr val="bg1"/>
            </a:solidFill>
            <a:prstDash val="dash"/>
          </a:ln>
          <a:scene3d>
            <a:camera prst="orthographicFront">
              <a:rot lat="298855" lon="21298860" rev="21573786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cxnSp>
        <p:nvCxnSpPr>
          <p:cNvPr id="33" name="Conector recto de flecha 10"/>
          <p:cNvCxnSpPr/>
          <p:nvPr/>
        </p:nvCxnSpPr>
        <p:spPr>
          <a:xfrm flipH="1">
            <a:off x="1331913" y="1147763"/>
            <a:ext cx="862012" cy="425450"/>
          </a:xfrm>
          <a:prstGeom prst="straightConnector1">
            <a:avLst/>
          </a:prstGeom>
          <a:ln w="57150">
            <a:solidFill>
              <a:schemeClr val="tx1"/>
            </a:solidFill>
            <a:headEnd type="oval" w="sm" len="sm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16"/>
          <p:cNvCxnSpPr/>
          <p:nvPr/>
        </p:nvCxnSpPr>
        <p:spPr>
          <a:xfrm flipV="1">
            <a:off x="1982788" y="5029200"/>
            <a:ext cx="1489075" cy="342900"/>
          </a:xfrm>
          <a:prstGeom prst="straightConnector1">
            <a:avLst/>
          </a:prstGeom>
          <a:ln w="57150">
            <a:solidFill>
              <a:schemeClr val="tx1"/>
            </a:solidFill>
            <a:headEnd type="oval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5" name="4 Gráfico"/>
          <p:cNvGraphicFramePr>
            <a:graphicFrameLocks/>
          </p:cNvGraphicFramePr>
          <p:nvPr/>
        </p:nvGraphicFramePr>
        <p:xfrm>
          <a:off x="13846" y="5063944"/>
          <a:ext cx="2390236" cy="177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2601913" y="650875"/>
            <a:ext cx="2010487" cy="830997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s-CL"/>
            </a:defPPr>
            <a:lvl1pPr>
              <a:defRPr sz="2400" b="1">
                <a:latin typeface="Arial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s-CL" altLang="es-CL" dirty="0" err="1"/>
              <a:t>Soil</a:t>
            </a:r>
            <a:r>
              <a:rPr lang="es-CL" altLang="es-CL" dirty="0"/>
              <a:t> </a:t>
            </a:r>
            <a:r>
              <a:rPr lang="es-CL" altLang="es-CL" dirty="0" err="1"/>
              <a:t>distant</a:t>
            </a:r>
            <a:r>
              <a:rPr lang="es-CL" altLang="es-CL" dirty="0"/>
              <a:t>  </a:t>
            </a:r>
            <a:br>
              <a:rPr lang="es-CL" altLang="es-CL" dirty="0"/>
            </a:br>
            <a:r>
              <a:rPr lang="es-CL" altLang="es-CL" dirty="0" err="1"/>
              <a:t>to</a:t>
            </a:r>
            <a:r>
              <a:rPr lang="es-CL" altLang="es-CL" dirty="0"/>
              <a:t> </a:t>
            </a:r>
            <a:r>
              <a:rPr lang="es-CL" altLang="es-CL" dirty="0" err="1"/>
              <a:t>the</a:t>
            </a:r>
            <a:r>
              <a:rPr lang="es-CL" altLang="es-CL" dirty="0"/>
              <a:t> </a:t>
            </a:r>
            <a:r>
              <a:rPr lang="es-CL" altLang="es-CL" dirty="0" err="1"/>
              <a:t>root</a:t>
            </a:r>
            <a:endParaRPr lang="es-CL" altLang="es-CL" dirty="0"/>
          </a:p>
        </p:txBody>
      </p:sp>
      <p:sp>
        <p:nvSpPr>
          <p:cNvPr id="39" name="38 CuadroTexto"/>
          <p:cNvSpPr txBox="1">
            <a:spLocks noChangeArrowheads="1"/>
          </p:cNvSpPr>
          <p:nvPr/>
        </p:nvSpPr>
        <p:spPr bwMode="auto">
          <a:xfrm>
            <a:off x="168111" y="5403850"/>
            <a:ext cx="1806905" cy="83099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CL" altLang="es-CL" sz="2400" b="1" dirty="0" err="1">
                <a:latin typeface="Arial" pitchFamily="34" charset="0"/>
              </a:rPr>
              <a:t>Soil</a:t>
            </a:r>
            <a:r>
              <a:rPr lang="es-CL" altLang="es-CL" sz="2400" b="1" dirty="0">
                <a:latin typeface="Arial" pitchFamily="34" charset="0"/>
              </a:rPr>
              <a:t> </a:t>
            </a:r>
            <a:r>
              <a:rPr lang="es-CL" altLang="es-CL" sz="2400" b="1" dirty="0" err="1">
                <a:latin typeface="Arial" pitchFamily="34" charset="0"/>
              </a:rPr>
              <a:t>close</a:t>
            </a:r>
            <a:r>
              <a:rPr lang="es-CL" altLang="es-CL" sz="2400" b="1" dirty="0">
                <a:latin typeface="Arial" pitchFamily="34" charset="0"/>
              </a:rPr>
              <a:t> </a:t>
            </a:r>
            <a:br>
              <a:rPr lang="es-CL" altLang="es-CL" sz="2400" b="1" dirty="0">
                <a:latin typeface="Arial" pitchFamily="34" charset="0"/>
              </a:rPr>
            </a:br>
            <a:r>
              <a:rPr lang="es-CL" altLang="es-CL" sz="2400" b="1" dirty="0" err="1">
                <a:latin typeface="Arial" pitchFamily="34" charset="0"/>
              </a:rPr>
              <a:t>to</a:t>
            </a:r>
            <a:r>
              <a:rPr lang="es-CL" altLang="es-CL" sz="2400" b="1" dirty="0">
                <a:latin typeface="Arial" pitchFamily="34" charset="0"/>
              </a:rPr>
              <a:t> </a:t>
            </a:r>
            <a:r>
              <a:rPr lang="es-CL" altLang="es-CL" sz="2400" b="1" dirty="0" err="1">
                <a:latin typeface="Arial" pitchFamily="34" charset="0"/>
              </a:rPr>
              <a:t>the</a:t>
            </a:r>
            <a:r>
              <a:rPr lang="es-CL" altLang="es-CL" sz="2400" b="1" dirty="0">
                <a:latin typeface="Arial" pitchFamily="34" charset="0"/>
              </a:rPr>
              <a:t> </a:t>
            </a:r>
            <a:r>
              <a:rPr lang="es-CL" altLang="es-CL" sz="2400" b="1" dirty="0" err="1">
                <a:latin typeface="Arial" pitchFamily="34" charset="0"/>
              </a:rPr>
              <a:t>Root</a:t>
            </a:r>
            <a:endParaRPr lang="es-CL" altLang="es-CL" sz="2400" b="1" dirty="0">
              <a:latin typeface="Arial" pitchFamily="34" charset="0"/>
            </a:endParaRPr>
          </a:p>
        </p:txBody>
      </p:sp>
      <p:cxnSp>
        <p:nvCxnSpPr>
          <p:cNvPr id="42" name="Conector recto de flecha 16"/>
          <p:cNvCxnSpPr/>
          <p:nvPr/>
        </p:nvCxnSpPr>
        <p:spPr>
          <a:xfrm flipH="1">
            <a:off x="4389438" y="3738563"/>
            <a:ext cx="3276600" cy="615950"/>
          </a:xfrm>
          <a:prstGeom prst="straightConnector1">
            <a:avLst/>
          </a:prstGeom>
          <a:ln w="57150">
            <a:solidFill>
              <a:schemeClr val="tx1"/>
            </a:solidFill>
            <a:headEnd type="oval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ector recto de flecha 16"/>
          <p:cNvCxnSpPr/>
          <p:nvPr/>
        </p:nvCxnSpPr>
        <p:spPr>
          <a:xfrm flipH="1">
            <a:off x="4983163" y="1728788"/>
            <a:ext cx="2011362" cy="796925"/>
          </a:xfrm>
          <a:prstGeom prst="straightConnector1">
            <a:avLst/>
          </a:prstGeom>
          <a:ln w="57150">
            <a:solidFill>
              <a:schemeClr val="tx1"/>
            </a:solidFill>
            <a:headEnd type="oval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43 CuadroTexto"/>
          <p:cNvSpPr txBox="1">
            <a:spLocks noChangeArrowheads="1"/>
          </p:cNvSpPr>
          <p:nvPr/>
        </p:nvSpPr>
        <p:spPr bwMode="auto">
          <a:xfrm>
            <a:off x="7124700" y="1497013"/>
            <a:ext cx="831850" cy="46196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CL"/>
            </a:defPPr>
            <a:lvl1pPr>
              <a:defRPr sz="2400" b="1">
                <a:latin typeface="Arial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s-CL" altLang="es-CL" dirty="0" err="1"/>
              <a:t>Leaf</a:t>
            </a:r>
            <a:endParaRPr lang="es-CL" altLang="es-CL" dirty="0"/>
          </a:p>
        </p:txBody>
      </p:sp>
      <p:sp>
        <p:nvSpPr>
          <p:cNvPr id="46" name="45 CuadroTexto"/>
          <p:cNvSpPr txBox="1">
            <a:spLocks noChangeArrowheads="1"/>
          </p:cNvSpPr>
          <p:nvPr/>
        </p:nvSpPr>
        <p:spPr bwMode="auto">
          <a:xfrm>
            <a:off x="7807325" y="3440113"/>
            <a:ext cx="1085850" cy="46196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CL" altLang="es-CL" sz="2400" b="1" dirty="0" err="1">
                <a:latin typeface="Arial" pitchFamily="34" charset="0"/>
              </a:rPr>
              <a:t>Root</a:t>
            </a:r>
            <a:endParaRPr lang="es-CL" altLang="es-CL" sz="2400" b="1" dirty="0">
              <a:latin typeface="Arial" pitchFamily="34" charset="0"/>
            </a:endParaRPr>
          </a:p>
        </p:txBody>
      </p:sp>
      <p:grpSp>
        <p:nvGrpSpPr>
          <p:cNvPr id="31760" name="49 Grupo"/>
          <p:cNvGrpSpPr>
            <a:grpSpLocks/>
          </p:cNvGrpSpPr>
          <p:nvPr/>
        </p:nvGrpSpPr>
        <p:grpSpPr bwMode="auto">
          <a:xfrm>
            <a:off x="8253413" y="61913"/>
            <a:ext cx="863600" cy="828675"/>
            <a:chOff x="0" y="0"/>
            <a:chExt cx="864000" cy="828000"/>
          </a:xfrm>
        </p:grpSpPr>
        <p:sp>
          <p:nvSpPr>
            <p:cNvPr id="51" name="50 Rectángulo"/>
            <p:cNvSpPr/>
            <p:nvPr/>
          </p:nvSpPr>
          <p:spPr>
            <a:xfrm>
              <a:off x="0" y="0"/>
              <a:ext cx="864000" cy="8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31762" name="5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8" y="37317"/>
              <a:ext cx="804581" cy="76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7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t="14962" r="23191" b="15734"/>
          <a:stretch/>
        </p:blipFill>
        <p:spPr bwMode="auto">
          <a:xfrm>
            <a:off x="540931" y="381000"/>
            <a:ext cx="3755296" cy="279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ingenieria.uchile.cl/u/ImageServlet?idDocumento=91399&amp;indice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2" y="3823064"/>
            <a:ext cx="3874794" cy="24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BEG LOG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218" y="2584211"/>
            <a:ext cx="762000" cy="762000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344736" y="3108801"/>
            <a:ext cx="4357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Laboratorio de Bioinformática </a:t>
            </a:r>
          </a:p>
          <a:p>
            <a:pPr algn="ctr"/>
            <a:r>
              <a:rPr lang="es-CL" dirty="0" smtClean="0"/>
              <a:t>y Expresión Génica</a:t>
            </a:r>
            <a:endParaRPr lang="en-US" dirty="0"/>
          </a:p>
        </p:txBody>
      </p:sp>
      <p:sp>
        <p:nvSpPr>
          <p:cNvPr id="12" name="TextBox 5"/>
          <p:cNvSpPr txBox="1"/>
          <p:nvPr/>
        </p:nvSpPr>
        <p:spPr>
          <a:xfrm>
            <a:off x="-590450" y="6239053"/>
            <a:ext cx="624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Laboratorio de Bioinformática </a:t>
            </a:r>
          </a:p>
          <a:p>
            <a:pPr algn="ctr"/>
            <a:r>
              <a:rPr lang="es-CL" dirty="0" smtClean="0"/>
              <a:t>y Matemática del Genoma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6828" t="57285" r="68407" b="23815"/>
          <a:stretch>
            <a:fillRect/>
          </a:stretch>
        </p:blipFill>
        <p:spPr bwMode="auto">
          <a:xfrm>
            <a:off x="-11257" y="5571941"/>
            <a:ext cx="909203" cy="7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6"/>
          <p:cNvSpPr txBox="1"/>
          <p:nvPr/>
        </p:nvSpPr>
        <p:spPr>
          <a:xfrm>
            <a:off x="5181600" y="3087469"/>
            <a:ext cx="362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 smtClean="0"/>
              <a:t>Division</a:t>
            </a:r>
            <a:r>
              <a:rPr lang="es-CL" dirty="0" smtClean="0"/>
              <a:t> of </a:t>
            </a:r>
            <a:r>
              <a:rPr lang="es-CL" dirty="0" err="1" smtClean="0"/>
              <a:t>Infectious</a:t>
            </a:r>
            <a:r>
              <a:rPr lang="es-CL" dirty="0" smtClean="0"/>
              <a:t> </a:t>
            </a:r>
            <a:r>
              <a:rPr lang="es-CL" dirty="0" err="1" smtClean="0"/>
              <a:t>Diseases</a:t>
            </a:r>
            <a:r>
              <a:rPr lang="es-CL" dirty="0" smtClean="0"/>
              <a:t> </a:t>
            </a:r>
          </a:p>
          <a:p>
            <a:pPr algn="ctr"/>
            <a:r>
              <a:rPr lang="es-CL" dirty="0" smtClean="0"/>
              <a:t>Universidad de Texas</a:t>
            </a:r>
            <a:endParaRPr lang="en-US" dirty="0"/>
          </a:p>
        </p:txBody>
      </p:sp>
      <p:pic>
        <p:nvPicPr>
          <p:cNvPr id="1027" name="Picture 3" descr="C:\Users\Mauro\Pictures\Houston 1\BEM Lab\DSC016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21305" r="14680" b="5712"/>
          <a:stretch/>
        </p:blipFill>
        <p:spPr bwMode="auto">
          <a:xfrm>
            <a:off x="4777385" y="512676"/>
            <a:ext cx="4066462" cy="24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880" y="2584212"/>
            <a:ext cx="1451248" cy="59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1" descr="USell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362" y="188640"/>
            <a:ext cx="785584" cy="677231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 l="32872" t="23540" r="29919" b="19761"/>
          <a:stretch>
            <a:fillRect/>
          </a:stretch>
        </p:blipFill>
        <p:spPr bwMode="auto">
          <a:xfrm>
            <a:off x="3694431" y="188640"/>
            <a:ext cx="78289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24789" r="81304" b="51876"/>
          <a:stretch/>
        </p:blipFill>
        <p:spPr bwMode="auto">
          <a:xfrm>
            <a:off x="207196" y="3669377"/>
            <a:ext cx="1042453" cy="45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irisa.fr/dyliss/public/figures/equipeDyli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85" y="4128394"/>
            <a:ext cx="3905249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MTERUUEhMWFhIXFhcXFxYTGB8aHxkbFRkYFxgZHR0bICggHhwlHBQUITEhJSkrLi4uHR8zODMsNygtLisBCgoKDg0OGxAQGy0mICQsLCwsLi00Lyw0NDQsLCwsLCwsLDQsLCwsMCwsLCwvLDQsLSwsLCwsLSwsLCw0LCwsL//AABEIAJEBXAMBEQACEQEDEQH/xAAcAAEAAQUBAQAAAAAAAAAAAAAABgIDBAUHAQj/xABGEAABAwIDBAcHAQMJCAMAAAABAAIDBBESITEFBkFREyJhcYGRsQcUIzJCUqFyM2LBJDRDssLR0uHwFURzkqKz4vFjdIL/xAAbAQEAAgMBAQAAAAAAAAAAAAAAAwUBAgQGB//EADwRAAIBAgMECQQABQQABwAAAAABAgMRBCExBRJBURMiYXGBkaHR8DKxweEGFCMzQhVScvEWNFNigpKi/9oADAMBAAIRAxEAPwDuKAIAgCAIAgCAIAgCAIAgCAIAgCAIAgCAIAgCAIAgCAIAgCAIAgCAIAgCAIAgCAIAgCAIAgCAIAgCAIAgCAIAgCAIAgCAIAgCAIAgCAIAgCAIAgCAIAgCAIAgCAIAgCAIAgCAIAgCAIAgCAIAgCAIAgCAIAgCAIAgCAie+2+sdE3A20lSR1WcG30c+3Ds1PZqoqlVRyWpb7M2TPGPellDnz7F8y9DltZvrtCd2ETvBcQGsgGHM5ADD1jn2krmc5PVnraeyMFQjdwWWrln53yOp7hbFqoIzJVzyySPA+G+QvEY14k9bnb8roowks5M8ltbF4etNQw8Eorila/6JWpioCAIAgCAIAgCAIAgCAIAgCAIAgCAIAgCAIAgCAIAgCAIAgCAIAgCAIAgCAIAgCAIAgI7vttuamh/k8Mksz7hpYwvDLaudYHPPIcfAqKrNxWSLLZmEpYir/VmoxWt2lfsX5OUUO5W0ap5e+JzS4kukqOrmdSQeufALnVOT4eZ6+rtbA4aG7GSdtFHP9ep1LdHcqCiGIfEnIzlcNOYYPpH57eC6IUlHPieT2htatjHu6R5L88/sSdSlUEAQBAEAQBAEAQBAEAQBAEAQBAEAQBAEAQBAEAQBAEAQBAEAQBAEAQBAEAQBAEAQBAarbW8VNSj48zWE5hurj3Nbc27dFpKpGOp14bA4jE/2ot9vDz0IrP7V6QGzYpnDnZoB7ruv5qN4hcmW8P4axLV5SivP2JjsTaQqYGTNY9jXi4bILG1yAcicja4PEEFSwlvK5SYrDvD1ZUm02uWnzn2mctiAIAgCAIAgCAIAgCAIAgCAIAgCAIAgCAIAgCAIAgCAIAgCAIAgCAIAgCAIAgCAIAgCAiu/W+DKGPC2zql46jODRpjd2chxPiRFUqbuS1LfZWy5Yyd5ZQWr/C+ZHDKyqfK90kji57jdzjqT/rguU99TpwpwUIKyWhP/Z1uJ02Gpqm/B1jjd/ScnOH2ch9Xd80tKnvZvQ85tnbPRXoUH1uL5di7ft36deAXUeNCAIAgCAIAgCAIAgCAIAgCAIAgCAIAgCAIAgCAIAgCAIAgCAIAgCAIAgCAIAgCAIAgI1vvvYyhiys6d4PRsP8AXd+6PzpzIjqVN3vLTZezZ4ypyitX+F2/bU4RW1b5pHSSuL5Hm7nHif7uFtAMlyH0ClShSgoQVktETj2cbk+8EVNQ34APUYf6Qjif3AfPuveSnT3s3p9yh21tfoE6NF9bi+X7+x2MBdZ4k9QBAEAQBAEAQBAEAQBAEAQBAEAQEE349oLaUmGmwyTjJxObY+w2Obuzhx5KCpVtlE9BsvYksSukrXUeHN+y+/Dmc9bvLtOrkbGyeZ0jjk2E4P6lrAczkOKg3pyyuz0b2fgMLBzlCKS4vP739DsW6WyZqaDDPO+aVxxOL3Fwbl8rS7Ow/J5LqpwcVmzxW0MTTr1d6lBRislZWv2uxu1IcIQBAEAQBAEAQBAEAQBAEAQBAEAQBAEAQGm3r3ijooDK/NxyjZfN7uXYBqTwHbYHSc91XO7AYGeMq7kdOL5L5ocB2ttKSpldLM7E9xz5AcABwA5Ljzbuz6Jh8PTw9NU6askSP2f7nmtkxyAimYesdMZ1wA+p4DtNxvTg5PsKza+1FhIbkPrenZ2+x3KKMNaGtADQAAALAAZAAcAuw8DKTk7vUqQwEAQBAEAQBAEAQBAEAQBAEAQBAc39o2/RixU1K74mksrfo5safv5n6e/5eerV/wAUen2NsdVLV66y4Ln2vs5c+7WA7s7q1Fa/4bbR360r/lHP9TuweNtVDGLl9J6HHbSoYOPXefBLX9I7XuvuvBRR4Yhd5+eR3zO/ubyA/JzXXCmo6HhsdtCtjJ3npwXBfvtN2tzgCAIAgCAIAgCAIAgCAIAgCAIAgCAIAgCAxdp7Qjp4nyyuwxsFyfQDmSbADmViUlFXZLQoTr1FTgrtnz9vRt+StndLJk3SNnBjeA7+JPE+AHFKTk7s+jYDBQwlJU468XzfzQr3S3dfW1AjbcMGcj/tb/iOgH8AUjFydka7Qx0MHRc3rwXN+3M7/s6hjgiZFE0NjYLNA9e0k3JPEkrtSSVkfO61adabqTd2zJWSIIC3PM1gxPcGtGpcQB5lYbsbRhKTtFXZhUm3qWV4ZHUwvedGskaSbC5sAc8gStVUg3ZNE9TB4inHfnTklzaaNitzmMWs2jDF+1ljZ+t4b6laynGP1OxLToVan0Rb7lcs0m26aR2GOeJzjo1rwSe4XzWsa1OTspI3qYSvTW9ODS7jYKQ5wgCAxavaUMX7WWNnY9wHqVpOpCH1NIlp0KtT6It9yuYbt5qQf7xH4G/oo/5mj/uRP/p+J/2MM3lpD/vEfi63qn8zS/3Iw8BiV/g/I2cUrXAOaQ5p0LTcHxCmTTzRyyi4uzVmVrJgICxV1kcQxSyMY3m9waPMrWUlHNskp0p1HaEW32ZkdoNl7Jmld0TKaSTNxAwv45nDmLXI4cVFFUZPKzLKriNpUoLfc4rTivUk8bA0ANAAGQAFgPBTlU227sqQwEBh1u1IIf200cf/ABHtb6lauUY6smpYerV/txb7k2YI3tob297h/wCceq16WHNHR/pmL/8ASl5G1papkjQ6N7XtOjmODgfEZLdNPNHJOnOm92aafbkXVk0CAIAgCAIAgCAIAgCAIAgCAIAgOJ+07en3mboInfAiJGX1vFwXdoGYHieIXJUnvPsR7rYezv5el0s11pei5ePHyIfQ0b5pGRRtLnvcGtA5n0HEngFGXVWrClBzm7JZs+gt093mUVO2Jubz1pH/AHOOp7hoBy7brspw3VY+c7Qx08XWdSWnBcl81N0tzhCA1W8m22UcDpX5nRjL5vcdGj1J4AErSpNQV2deCwk8VVVOPi+S5/OJw3au0JqmQyTvL3ZkA/K0cmjRo/0bqsnUbzZ72hRp4eG5SVl6vvfEnO7NLBs2P3iqzqnt+HCBdzGniR9LncSbWGWtwZ4ONFb09Xoihx1SrtCfQ0PoTzlwb/KXZrryMHbO+dVOcLHdDGcg2I9Y979b/psuari5zyWRPhtlYeiryW8+b08tPO5oZaZzXddrg45nGCCb8c8/Fc0rp5nfGpFrqvLsLlPTOc5rWXxlwDbfcTl3Z2zWubdlqazqRjFuWi17jurRkL5lejPBM9JQwc+3p3uc8mOmdhjGTpG6u/SeDe0Znu1p8Vjm3u03lz9j0WB2ZGKU6yu+XLv7fndoKfd6pk6zYHm+d3DDft61r965Y0Kss1F/O8sZ42hDJzX3+xcl3XqmgudCQ0C5JcwAAak9ZbPD1kruPqvc1jtDDydlPPufsano1BvHXcnfszpnhsrzcROLQBwLhfER4EC/HwVps5StKXAoNt1INwj/AJL7cPnuTdWZREW3x3n93HRRWM5GuojB4nm7kPE8AePFYro+rHX7Frs7Z/TvfqfSvX9c/JdnM+hlqJQOtJM82FzcnxOgGfYAqtOU5c2z1O9ToU75KK+fOZ1fdTdplHHwdM4dd/8AZbyaPzr3XNCiqa7TyOPx88VPlFaL8vtN8pyvNBvNvZBRizjjmIuIma9hcdGjtPgCoqlaMNdSxwOza2Ld45R5v8c/l7HKd4N+a2oJAk6GP7ISW+bvmP4HYuV1pSPXYPY+EoZuO8+bz9NPz2mr2JuvV1hxQxEtJzkf1W9vWPzG+trlIwb+lHXito4bC5VJZ8lm/Lh42M/ePcWoo4BNK+ItxBpDHOvc3ta7RfQreVOUVdnNgts0cXV6OClpfO3uzUbA23NSTCWFxBBGJt8ngatcOI17tQtE3F3R24vCUsVTcKi7ny7UfRdHUCSNkjfle1rx3OAI/BXcndXPmlSDpzcHqm15F5ZNAgCAIAgCAIAgCAIAgCAIAgIj7S94fdaQtYbTTXYy2rR9b/AEAHm4KGtOystWXOxMD/M4i8l1Y5v8L5wRwpcx787B7J92Oii97lHxJB8MH6Yz9Xe70tzKnow/yPF/xBtDpJ/y8HlHXtfLw+/cjoa6DzYQGBtra8VLEZJnWboANXHg1o4n/wBmwWk5qCuzow2FqYmpuU1n9u1nF94ttS1s3SSZNFxGwaMb/EmwueOXAACsq1nN3Z7fB4SnhKe5DXi+fzgWKCTo3B4ALm5tLhcNdwdY5EjUXyvY52XP0lnc3qx6SO63k9e3s8ePYSjYW6M9U7pZnOYxxuXvze/tAP8AWPZa6npYadV70sl6lXitp0cMujpq7XBaL5yXoTdtFSbOhMgYAQLYjm95OjQTz5Cw1OS7XGlhob1vcoXVxOOqKDfhwXb8zOb7UrX1ErpZNXcBo0DRo7B/eeKpatZ1JOTPT0KMaFNU48PlyZ7ibvYbVEo6xHwweAP195GnZ35WOBw7X9SXh7lJtXG739GGnH29+0misyjIpv1WyBrII7/Fviw6kCwwjvvn/mVW7RqySVOP+Xyxb7KpQblVn/j8v4F3dndZsIEkoDptQNQzu5u7fLmd8LglT6085fY0xu0ZVepTyj9/18ZIp5msaXPIDQLkngu2UlFOUtEVsIubUYrNnON5NvPqXYW3bCDk37rfU7+A4Lz+KxjrOyyj81PTYLBxw6u85c+XcWt3d33VL87tiaes7+yO308rsJhpV5di19jfGY1YePOT0X5fzM6ZTwNY0MYA1rRYAcAvQRioqy0PLTnKcnKTu2avebbQporixldcMB58XHsH9w4rnxWJVGHa9DrwWEeIqWf0rX28Tlcoc9xJu57jnxLiT6kqh3nJ3ebZ6yO7CNlkkdK3R3cFMzG8AzuGZ+0fYP4nie4K9wmG6JXl9T+WPMbQxzxEt2P0r17fYkS6ytIdvdviIbxU5DptHP1EfdwLuzQceS4cRi1Hqw1+xdbP2W6tqlXKPBc/ZffhzOXVAc9xc4lz3G5JzJJ/JKr1N3zPVwairLJInm6Xs8blNWNudWwnQdr+Z/d0530FlRw+V5+R5/aG3JZ08O++Xt768rceiABoysGgdwAHoF2Hm82+04j7St6hVzCOI/yeImx+92hf3cB4niuOpPfeWh7vYmzf5Wnvz+uXouXv+iObA2Q+qqGQR6uOZ4NaPmcewDzyHFaJNuyLPF4qGGourPh6vgj6OpKdscbI25NY1rWjsaLD8BdyVlY+Z1JucnOWrd/MurJoEAQBAEBS94AuSAOZNkMpN6GFLtqmb81RC39UjR6la70eZPHCV5aQk/BlcG1qd/yTxO/TI0+hRST4ms8NWh9UGu9MzFsQhAEAQBAEBwj2nbUM9fIAepDaJve3N/jiLh4BcdR3mz6BsPDdDhIvjLrP8ehrtzdje91kUJ+S+KT9DMyPHJvitYx3pJHTtLF/yuGlUWui737a+B9DtaALAWAyAC7j5u3fNnqGCL7z77QUt2N+LPp0bTk0/vu+nuzPZxUFWvGGXEtcDsmties+rHm+PcuP27Tle1NpzVUnSTuxO0AGTWjk0cB+TxJVbUquTuz1tDD0sNDcpKy9X3/O48paVz3BjGlz3Gwa3MkqDNuyFSoopyk7JHTN1tyWQ2kqAHy6hmrWf4ndug4aXVnQwij1p5s8vjtrSq3hSyjz4v2XzsJdNKGtLnGzWgkk8AMyV2Skoq7KeMXJqK1ZyreLbDqqXFmI23EbeQ5n94/5Lz2JxLrSvw4HrMHhY4enbi9X84I2e5+73TO6WQfCacgfrcOH6Rx56c1LgsN0r35fSvX9fOZzbRx3RLo4fU/T9/8AfI6I4gC5yAV7oeaSuRDeHerIx057DIPRn+Ly5imxe0l9FLz9vfyLnB7O/wA63l7+3mSakjuyJ0jR0oYLkjNpcBityurSnG8Yymutb/sq6krSlGD6t/8AoylKREB3q2wZn9Gw/CaeH1kce4cPPlbzmPxnSy3I/SvV/NPPkehwGFVGO/L6n6fOPkYOw9iuqJLDJg+d3Ich2lQ4TDSxE7LRav5xOjFYuNCF+PBHR6WmbGwMYLNaLAD/AFr2r01OnGnFRiskeZqVJVJOUnmzF2pteKAXe7rcGDNx8P4nJRV8VToLrPPlxJaGGqVn1Vlz4HOds1zqiUyOy4NH2tGg9T3krztfEOtNzZ6bDUY0KagiQ7j7EH84eOYjB8i/1A8exWWzcPf+rLw9yt2pi3/Zj4+xMKiobG0ue4NaNS42VtKcYq8nZFLCEpvdirsgW8m9zpLx092R6F+jnd32j89yp8Rj3Pq08lz4/r79x6HBbMjT69XN8uC9/t3kMdGuJMukyc7gbtgAVMouT+yaeA+/vPDsz4i1tgqGXSS8PcodrY9t9BB/8vb38icSyBoLnEBoFySbAAakkqwbSzZQxi5OyWZyvfvfF1QDBTkiDR79DJ2Dkz8nu1r62J3+rHQ9bsrZaoWq1c5cFy/f279OezRLSMj0kZHYvZbu37vT9O8fGmAOerY9Wt8fmPgOC7qMLLefE8Xt3H9PW6KL6sfV8X4aLx5k3UxQhAazae8NLT36aeNhH0l13f8AKLu/C1c4rVnVQwOIr/24N9vDz0IptL2q0jLiFkkp4G2Bp8Xdb/pUTrrgi3o/w5iZ51Go+r9vUjO0PatVO/ZRxRjtu93mbD/pUbrTZa0f4bw8f7knL0Xv6kcrd766X56qX/8AB6P8MstHKT1bLOlsvB0/pprxz+9zTTTOebvcXO5uNz5laNLidsYRirRVl2FF1jejzNhdLxfIG42HvNVUpBhlcGj+jccTD2YTkO8WPat4ycfpZxYrZ+HxK/qRz5rJ+fvkd13X222spmTtGEm4c3XC5uRHdxHYQuyE95XPAY7CSwtd0nnbR8189TbLc4wgCAID5y3tgcyuqWuFj08hz5OcXNPiHA+K4GrNrtZ9M2fOM8LTcf8AavRWfqXdz9vmiqRNgxtwljm3sS11tDzBAPhbjdZjLdlc02jgljKDp3s9V3nQ6j2tQW+HTyudyeWtHmC70UzxHYebh/DNa/XnFLsu/Yi+1d962rPRsJja7IR04OJ3ZiHWPc21+S551pyy+xa0NkYTCrflm1xlovDTzuYlZu++mY0z2ZI/NsQzcG8Xvtk0cAMyc9LFc9SLgutryJqeNjiJPo80tZcL8lz7eC8Smho3SPbHG0ue42AHH/LjfgoEnJ2WpmrVjTi5ydkjrm627TKRlzZ0zh1n8v3W8m+vHgBb4fDqkr8Tx2Ox88TK2kVovy+37G+XQV5F/aBUubA1g0e/rdzRe3nbyVdtKo401FcWWuyKadVyfBfcgTWKhbPQtktpd7THE2OOADC0C5flkNbW466qxjtTcgoxhp2/op6mzN+o5ynq+X7NdVbQqKp2AkuvpGwWHl/EnJcdTEV8S93XsXz7nTToUMMt5Zdr+fYkm7+7IjIkmsZBm1ozDe083fgduqtcHs7o3v1c3wXL3fztKzGbQdRblPTnz/RJValWYm1iRBKW/Ngda3cVBinJUZuOtn9ibDpOrG+l0c2Ea8dc9Rckex9vsghDOjcXAkkgixJOp48h4K2wu0qdCkobrv4FZicFOtU397Is1+88z8mWjHZmfM/wCjrbWrT+m0V5vz/RvS2dSjnLP5yNXU7OlDOlkBAc4C7/AJnEgm+edurqVyzo1Yw6Wa1ds9Xl+uJ1wr03Lo4cFw0MEsUVye5voN6pI4mRsjYC1obiJJ0Fr2yz8VZ09pzhTUIxWStf9fsr57OhOo5yk83c1cpqKuS3WkdyGQb/AGW96g362JnbNv0X4R1RVDCwvkl6v8svbc3cNPAx7nYnufY2+VvVJtzJy1/C6MRhHQpqTd234aGmFxyr1XFKyS8SOvYuS5ZJk2i35iZE1rYX4mtAtdobkLZG5NvBXEdowUUlF38LfPAopbHqTqNuas3238v2RbbO2amtcGG5BPVijBtfhlq49p07FzVMRUrO3oi2w2FoYSO8vGT+ZfNS1t3daSmp45ZPme7CWjPBldtzxOR0y71JUoSpwUpG2F2jDEVZQhole/MjJYA4FzcTQQS3mAbkeIyWsJFrdtNJ2Z0ao9qkLW9SmlJto4taPMF3orFYpPRHmofw5Vb61ReF37Ef2j7Vqp2UUUUQ5m7z5mw/Cw603oWNH+G8PHOpJy9Pd+pF9obzVtQbSVEjr5YWnCDfhhZYHyUbk3qy2o7PwtDOEEu15+ruXKDdCum+SlktzeMA832ukYPgvwa1dqYSl9VReGf2uSSg9lFU79rLFGOy7z5WA/KkVGbKur/EuHj9EW/T3+xIaL2TUzbdLNK8/u4WA+FnH8qRUFxZXVf4lrv6IJeb9vsbyk3C2fHpThx5yOc/8ONvwtlRguBX1Ns42etS3dZfZG3pti00f7OnhZ+mNo9At1CK0Rxzxdef1zk+9szWsA0AHctiBtvU8fGHfMAe8XQKTWhpdp7oUU4OOnjBP1RjA7vu21/G6jdKD4HdQ2pi6L6s33PNepVupu4yhifFG9z2ukMgL7XF2tbbLI/LrklOnuKxjH4+WMqKpNJNK2Xe3+TdqQ4QgCAICL737kwVxDyTHMBYSNF7jgHN427we1RTpKWfEttnbXq4PqpXjy9nwIafZHLf+cstzwH0v/FRdBLmXX/ienb+2/M2mzPZPC03nnfJ2MaGDuN8R8iFssPzZyV/4lqyypwS78/b8k12RsOnphaCJrOBIF3HvcesfEqWMIx0RR4jGV8Q71ZN/bwWhF9pbhyTzvlkqr43E/s8w36Wjr2yFh+Vx1MHKc3Jy9P2WtHbMKNJU409Fz83pxN9u/uzDSXLLukIsXv1tyAGQCno4aFLNalfi9oVcTlLJckbtdBwhAYW1tmMqI8D763BGoPMeZUNehGtDdkT4fEToT3okbO5BvlOLdrP/JVT2RK+U/T9ln/q6tnD1/Rm0m50Tfne5/YOqPxn+VNT2TTX1tv0/fqQ1NqVH9KS9fnkb2kpI4xaNgaOwa954+KsadKFJWgrFfUqzqO83cvqQjCAIDQ1u68biSxxZfha48BlbzVPX2PTm703u9mq/H3LGltGcVaSuWI90h9UpI/dbb1JUUNiL/KfkrflkktpvhH1NrQ7Ghiza27vudmfDgPBWNDAUKOcVnzef/XgcdXF1amTeXJF/aFE2ZhY/TUEagjiFNiKEK8HCRHRrSpS3okedufnlNl2s/8AJU72K75VPT9lktqc4+v6Mml3Shbm9zn9nyj8Z/ldNLZNKOc236fv1Iqm06r+lJevzyN7TwNY3Cxoa3k0WVlCEYLdirIr5zlN3k7soraRkrCyQXadR6HvSpTjUi4yWRtSqypyUovMitRuKCepMQOTmXPmCPRVctlZ9Wfmr/lFtDbDS60PJ/pin3CZf4kznDkxob6ly3hsxL6pX7svcT2zP/CKXfn7Ej2ZsmGAWijDb6nUnvccz3LvpUYUl1EVlfE1azvUd/nIvV1GyaN0cjQ5jhYg/wCsiDndbzgprdloaUqs6U1ODs0Qis9mjSfh1Ba3k9mI+Yc30XE8Dn1ZfPQvae32l14XfY7fhluH2WR/0lS8/wDDYGf1sSkjhLas3l/Ec/8ACmvFt/axt6H2d0EdiYjIRxleT5gWb+FKqEEcVXbuNnkpW7kvvr6kiotnQwi0MUcY/wDjaG+gUiio6IraterVd6km+93MpbEQQBAEAQBAEAQBAEAQBAEAQBAEAQBAEAQBAEAQBAUTzNY1z3kNa0FznHIAAXJPYAFhu2bNoxcpKMVdvJFtlZGX9GHtMmEPwg54SbB1uV+KXV7GzpTUd9p2va/byKaavikNmSNccOKwN+qSW37rtcPAopJ6CdGpBXkms7eOv2aLNRtqnYLvmjaMTmC7hm5mTmjmQdeSw5xXEkhha03aMG8k/B6Px4F2HaMT3Na2Rpc9nSNAOZZe2IDldFJM0lQqRTbi7J2ffyMeq2/Sx/tJ423Lh1nAZscWOHg4Ed6w6kVqySngsRU+iDenDmrrzQfvBShjHmePC8uDDiHWwZOtztx5J0keZlYLEOTioO6tfLS+l+8y6esjeQGPa4ljZAAfoffC7uOE+S2TT0IZ0pwzkrZteK1Ri1G3aZjWufPG1r8WEl2RwGzrdx1WrnFaslhg6824xg21a/jp5lc+2KdjGyOmjDH/ACOxCzv08/BZc4pXuaxwtaUnBQd1qrad/IvxVkbo+la9pisXYwcrDU35ZFZurXNJUpxn0bWelixQbYp5iRFMx5AxENcCbfdbl2rCnF6M3q4WtSznFrgXm10Zax4e3DJhDHXydiF2253CzvLU0dKak42d1r2W1KpqtjXMY57Q55IY0mxcQLkDnkjaWRiNOcouSWS17Cn36LE9nSNxRgOeLi7AQSC7kLAnNN5aGehqbqluuz07e4sUe2qeUPMc0bwwXeWuBwi17nkLA5rCnF6MkqYWvTaU4NX0utS+yujLY3B7S2TKMg5Pu0uy59Vrj4LO8su0jdGack07x17M7Z+Jj0226aR/RsmjdJnZocLnD81hxtY3ssKcW7Jkk8JXhHflBpc7c9Cr/bFP0vRdMzpb4cANzfW3f2Jvxva5j+VrbnSbr3eZkS1cbXsjc9ofJiwNJsXYBd1hxsDdZbSdiONKcouaWStd8r6XKPf4r26Rt8fR2v8AXhx4P1Yc7ck3kZ6Gpa9npfwva/dfIpqdpwx4zJKxojDS/E4DCJDZhPK5BAWHOK1ZtDD1Z23Yt3vbttrbuLktXG17I3PaHyYsDSc3YRd1hxsM1lySdjSNKcouaWS1fK+lzX0234n1D4muYQ0fMHgkuF8TQ0cGgZkkZ5W1WqqJux0zwVSFJVGnnwtw4O/bwL9Btunmdhimje62LC1wJtztrbtSM4yyTI6uEr0lvVINLTQ9m2zTsjbK6aMRv+R5cLOv9vPwWXOKV7iOFrSm6cYO61VtO8vR18ThGWyNIkv0ZBBD7AuOG2uTXHwKzvLLtI5UakXJOL6uvZwzKZ9pQsEjnysa2MgSFzgAwuALQb6Ehzbd4WHKKvd6G0KFWbioxbctO3u8iqhr45ml0Tw9oNiW87A28iFlST0NatGdJ2mrMyVkjCAIAgCAIAgCAIAgCAIAgCAIDVb1/wAxqv8A603/AG3KOr/bl3M69n/+apf84/dEcqYnNqX1EYJkp6akdhGr4yagTR24ktGID7mNUTXWclwS/NyyhKLoKjPSc5rufU3X55PsbLdHXsp4KOsJ+FgqI3n91+KaM9+KENHa9FJRUZ9/v+DepRlXq1cMvqvFrvVov0ld9xW2B8DqEGaOCQ09QXvmbiaZJXwSyNHXZ1i4vOugOXLFnFxztk/waucK0azUHJb0LKLs7JSSejytbhqXdp075KlssbmyVENKyWNzMhIRI8PYMzZsjC5uptcHgtpJt3WqXzzNKFSEKLpzTUJTcWnnbJWeizi7PTs4lqKqbJsp8jPkfVOe2+WT664/BCwnenft/JvKnKnj1CWqgk/CkZ+35XNr4S2eKC9NMMczcTT8SEloGNnW0OugOS2ndVFZ2yf4OfCRjLCTTg5deOUXZ6Sz0eXgXIq5kVaXzTRgPo4bSEhjHmN8xeW3JFgJGG1zYOCypJTu3wX5NZUZ1MNu04vKpLLVq6ja+XY1pwNPs0TgURp8HSGnrXtEodZwfLC9uhBF7tz/AAo473V3eT/B2VuivWVW9t+mna3CMk+emZlUMUfu0EzKlkM4M7gZgGtxSvx1EToy4EAPAFgbtsMzx2ilup3s8/XVEVWU+nnSlTcovdWWbtFWjJO3FZ5qzvpy23+0DUbNklLcJdBLkDcZB7btPFptcHiCFvvb1O/YcnQKhjY0072lH8a9q0faa9lRHLLQNhe18jI3l+Ag4YzAW9YjQGQxZHUjsy1um42+ZHQ6c6dOu6iaTatfi96+Xcr/ABmNs2rjdTbNha9pma+EOjB6zehjd0mJuowkWN+Nua1i1uwXElrUpxr4io11WpWfB7zVrPjfgbLemh6aemYDhfaZ0bvskYI3Md4OAuOIuOK3qR3ml3nLga3RUqktV1U1zTumvL1zNFtDZzozWB5xyPpqeWctBs69RMZABrhEbcIH2tCilGzl3K/mywo141Oh3ckpSjG/DqRt4uWb7WbHbVXFLMXQPY8MoavpHRkOAD+iMYJGWeF5A7CVvNpyy5P8HNhqVSlTtVTV6kLJ5ab1/urmFRsME9FT2+E+Xp4eTQaeYTR+D3teOyS30rVdWUY8L3Xk7k1R9NSrVv8AJLdl/wDeO6/FKz/434lymqo3UtLE17XT++NLWAguGCpc6R1hmAIw+55G3FZTTiktb/k1nTnGvUqNNR3Hd8M4JL/9Wt2mXu3M8Sys95ha33upvA5nxDile4dbpBqCCOpoRqs027tXWry8e8ixsYuEZdHJvch1r5fSuG7w0eepe3qoDNVUwYcMrYal8Tj9MjHUxaT2HQjiCQs1I7013P8ABpgKypUKjl9LlBSXNNTv7rtsaaj2g2T+UOHRsbtRpkx5dGfdGxODidLSODb6KNSv1v8A3fi33O2pQcP6Kzbo5W4/1HLLvirl/bLo5jWOaWyQuk2dESDdpLZwXtuMjYSNv3radpX/APj9yPDKdFUU7qSVWXbnHJ+jsZDNjvhq6N0sgkcJHxRHO7YWU85aHX1eSeseOFvJNxxnG/d4WZG8VGrh6ygrKyk/+TnG9uxcFwuyndKZ/ujGOqYSBE8GAMtI0gOuC7pDmDe/U8lmk3u6ru+MztCMOnlJU5fUutfLwW7x4ZlrdrpC7ZwncwRtpWvpyxpBe4xYHMe4uOYjdisAMWZ+my1p36t+WXkb43cUcQ6Sd3Nqd3ot66aVuLVs3lpxKN2J2RjZz5XNbH7nKxrnkAdIXwm1zkHFrXd4BWYNJxb5P8GcdCU3iIwV30ibS5Wl6XaLlLMxroJrgU/v9SWvJs3DJFM1rr6YXSE2OhuOaJrJ8Lv7M1nGTjOlbr9HC645Si7d6WvcWtqyhwqZY3tEZ2hR4ZT1mDAKdrnHMAta4WOY0IuFiT1a5r8G+HjuunTknfoql46PPfaXHNrTLwJfseVzmEuninOK2KFuEDIdUjG/PjrxGS6IN2zdymxMYxkt2DjlpJ38dEZ62OcIAgCAIAgCAIAgCAIAgCAIAgPHAEWOYPAoE7ANGthfTy09Shm7KeibbDhGHlbLLPRLGd53vfMSxNcLOaHDk4X9UsYjJxd07BkYGgAytkOHLuQOTerHRttawtra2Wt/XNBvO97iWFrhZzQ4cnC/qjVzMZOOadjx0DSAC1pA0BAsLaWCxYKck7pleEXvbPn36+gWTF+BbfTMOrGnO+YBzOp71iyMqclo2XCMrcFk1uURQtb8rQ2+uEAeixaxtKcpau562JoJcGgOOpAzPeVmxhybVr5FRaL3tmNEFxhF72z0v3f+ygvwKGQtAIDQAdQABe/NYsZcpPNsqwDLIZaZacMlkxdlMcDGklrWgnUgAXWLIy5yas2DTsLsRa3F91hfzSyG/K27fIrLRe9sxx79fQLJi70POjFiLCx1y1vrdBvM8bE0DCGgNGgAyyN9O9LGXJt3vmVFoyy007OCGLlsU7MWLA3EeNhfzWLIzvyta+RX0YyyGWmWnDLlksmN5mPtDZ8c0LoXj4bhYgZW7RyIWHFNWZJSrzpVFUi80XIacBgYSXgCxL7EnvsAPwiWVjWU25byy7isRtthsMOlrZW5WWTXed73zEULWizWho5NFvRErGZSlJ3buVoahAEAQBAEAQBAEAQBAEAQBAEAQBAEAQBAEAQBAEAQBAEAQBAEAQBAEAQBAEAQBAEAQBAEAQBAEAQBAEAQBAEAQBAEAQBAEAQBAEAQBAEAQBAEAQBAEAQBAEAQBAEAQBAEAQBAEAQBAEAQBAEAQBAEB//Z"/>
          <p:cNvSpPr>
            <a:spLocks noChangeAspect="1" noChangeArrowheads="1"/>
          </p:cNvSpPr>
          <p:nvPr/>
        </p:nvSpPr>
        <p:spPr bwMode="auto">
          <a:xfrm>
            <a:off x="155575" y="-661988"/>
            <a:ext cx="33147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" name="Picture 5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79" y="3871807"/>
            <a:ext cx="855114" cy="31825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80" y="5590288"/>
            <a:ext cx="1031657" cy="4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67261" y="6020145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/>
              <a:t>IRISA - CNRS </a:t>
            </a:r>
            <a:r>
              <a:rPr lang="es-CL" i="1" dirty="0" err="1"/>
              <a:t>Dyliss</a:t>
            </a:r>
            <a:r>
              <a:rPr lang="es-CL" i="1" dirty="0"/>
              <a:t> </a:t>
            </a:r>
            <a:r>
              <a:rPr lang="es-CL" i="1" dirty="0" err="1"/>
              <a:t>team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48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 bwMode="auto">
          <a:xfrm>
            <a:off x="749831" y="1139734"/>
            <a:ext cx="7315200" cy="475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06685" y="764704"/>
            <a:ext cx="5461623" cy="569237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1847726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Transcriptional Regulatory Networks: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a </a:t>
            </a:r>
            <a:r>
              <a:rPr lang="en-US" sz="3200" b="1" dirty="0"/>
              <a:t>biologist's viewpoint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75602" y="5550331"/>
            <a:ext cx="349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Mauricio Latorre Mora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57574" y="602128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5" descr="CMM_Log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52" y="411879"/>
            <a:ext cx="698109" cy="682885"/>
          </a:xfrm>
          <a:prstGeom prst="rect">
            <a:avLst/>
          </a:prstGeom>
        </p:spPr>
      </p:pic>
      <p:pic>
        <p:nvPicPr>
          <p:cNvPr id="14" name="Picture 7" descr="mathomics_mini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815" y1="53947" x2="49815" y2="53947"/>
                        <a14:foregroundMark x1="53506" y1="57237" x2="53506" y2="57237"/>
                        <a14:foregroundMark x1="19557" y1="78289" x2="19557" y2="78289"/>
                        <a14:foregroundMark x1="34317" y1="57895" x2="34317" y2="57895"/>
                        <a14:foregroundMark x1="68635" y1="48026" x2="68635" y2="48026"/>
                        <a14:foregroundMark x1="60886" y1="44737" x2="60886" y2="44737"/>
                        <a14:foregroundMark x1="83395" y1="36842" x2="83395" y2="36842"/>
                        <a14:foregroundMark x1="94465" y1="36842" x2="94465" y2="36842"/>
                        <a14:foregroundMark x1="88192" y1="36842" x2="88192" y2="36842"/>
                        <a14:foregroundMark x1="77122" y1="36184" x2="77122" y2="36184"/>
                        <a14:foregroundMark x1="11808" y1="55921" x2="11808" y2="55921"/>
                        <a14:backgroundMark x1="37638" y1="87500" x2="37638" y2="87500"/>
                        <a14:backgroundMark x1="50554" y1="23026" x2="50554" y2="23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10" y="291727"/>
            <a:ext cx="1296144" cy="726988"/>
          </a:xfrm>
          <a:prstGeom prst="rect">
            <a:avLst/>
          </a:prstGeom>
        </p:spPr>
      </p:pic>
      <p:pic>
        <p:nvPicPr>
          <p:cNvPr id="15" name="Picture 187" descr="logo chile.jpg"/>
          <p:cNvPicPr>
            <a:picLocks noChangeAspect="1"/>
          </p:cNvPicPr>
          <p:nvPr/>
        </p:nvPicPr>
        <p:blipFill rotWithShape="1">
          <a:blip r:embed="rId6" cstate="print"/>
          <a:srcRect r="9796"/>
          <a:stretch/>
        </p:blipFill>
        <p:spPr>
          <a:xfrm>
            <a:off x="16014" y="116632"/>
            <a:ext cx="811570" cy="8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32872" t="23540" r="29919" b="19761"/>
          <a:stretch>
            <a:fillRect/>
          </a:stretch>
        </p:blipFill>
        <p:spPr bwMode="auto">
          <a:xfrm>
            <a:off x="1505636" y="168418"/>
            <a:ext cx="1186388" cy="97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USell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43660"/>
            <a:ext cx="737680" cy="637068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5" descr="LBEG LOGO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561" y="168418"/>
            <a:ext cx="993924" cy="100036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078375" y="3610889"/>
            <a:ext cx="69866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200" b="1" dirty="0" err="1" smtClean="0"/>
              <a:t>Workshop</a:t>
            </a:r>
            <a:r>
              <a:rPr lang="es-CL" sz="2200" b="1" dirty="0" smtClean="0"/>
              <a:t>: </a:t>
            </a:r>
          </a:p>
          <a:p>
            <a:pPr algn="ctr"/>
            <a:r>
              <a:rPr lang="es-CL" sz="2200" b="1" dirty="0" smtClean="0"/>
              <a:t>"</a:t>
            </a:r>
            <a:r>
              <a:rPr lang="es-CL" sz="2200" b="1" dirty="0"/>
              <a:t>Desafíos matemáticos e informáticos para la </a:t>
            </a:r>
            <a:endParaRPr lang="es-CL" sz="2200" b="1" dirty="0" smtClean="0"/>
          </a:p>
          <a:p>
            <a:pPr algn="ctr"/>
            <a:r>
              <a:rPr lang="es-CL" sz="2200" b="1" dirty="0" smtClean="0"/>
              <a:t>reconstrucción </a:t>
            </a:r>
            <a:r>
              <a:rPr lang="es-CL" sz="2200" b="1" dirty="0"/>
              <a:t>y análisis de redes de regulación biológica"</a:t>
            </a:r>
          </a:p>
        </p:txBody>
      </p:sp>
    </p:spTree>
    <p:extLst>
      <p:ext uri="{BB962C8B-B14F-4D97-AF65-F5344CB8AC3E}">
        <p14:creationId xmlns:p14="http://schemas.microsoft.com/office/powerpoint/2010/main" val="31737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74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8596" y="1785926"/>
            <a:ext cx="61436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_tradnl" dirty="0">
              <a:latin typeface="Calibri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374769" y="3856835"/>
            <a:ext cx="738981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471856" y="3504410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438894" y="3504410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gen3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4948231" y="3504410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gen2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 flipV="1">
            <a:off x="1411281" y="6011572"/>
            <a:ext cx="734377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3" name="AutoShape 29"/>
          <p:cNvSpPr>
            <a:spLocks noChangeArrowheads="1"/>
          </p:cNvSpPr>
          <p:nvPr/>
        </p:nvSpPr>
        <p:spPr bwMode="auto">
          <a:xfrm>
            <a:off x="3462331" y="565914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14" name="AutoShape 31"/>
          <p:cNvSpPr>
            <a:spLocks noChangeArrowheads="1"/>
          </p:cNvSpPr>
          <p:nvPr/>
        </p:nvSpPr>
        <p:spPr bwMode="auto">
          <a:xfrm>
            <a:off x="4938706" y="565914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atin typeface="+mn-lt"/>
                <a:cs typeface="+mn-cs"/>
              </a:rPr>
              <a:t>gen5</a:t>
            </a:r>
            <a:endParaRPr lang="es-ES" b="1" dirty="0">
              <a:latin typeface="+mn-lt"/>
              <a:cs typeface="+mn-cs"/>
            </a:endParaRP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952488" y="3720310"/>
            <a:ext cx="2843213" cy="654050"/>
            <a:chOff x="641" y="1616"/>
            <a:chExt cx="1791" cy="412"/>
          </a:xfrm>
        </p:grpSpPr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011231" y="5875041"/>
            <a:ext cx="2843212" cy="722311"/>
            <a:chOff x="678" y="3135"/>
            <a:chExt cx="1791" cy="455"/>
          </a:xfrm>
        </p:grpSpPr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1" name="Line 39"/>
          <p:cNvSpPr>
            <a:spLocks noChangeShapeType="1"/>
          </p:cNvSpPr>
          <p:nvPr/>
        </p:nvSpPr>
        <p:spPr bwMode="auto">
          <a:xfrm>
            <a:off x="1266819" y="3410273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1339844" y="554168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590669" y="520036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1555744" y="3068960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5" name="Oval 32"/>
          <p:cNvSpPr>
            <a:spLocks noChangeArrowheads="1"/>
          </p:cNvSpPr>
          <p:nvPr/>
        </p:nvSpPr>
        <p:spPr bwMode="auto">
          <a:xfrm>
            <a:off x="428596" y="1785926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721616" y="612906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2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721616" y="4009017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1</a:t>
            </a:r>
          </a:p>
          <a:p>
            <a:endParaRPr lang="es-ES" dirty="0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285720" y="191140"/>
            <a:ext cx="85011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¿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Cómo se construyen redes de regulación transcripcional mediadas por factores de transcripción?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>
            <a:off x="2174767" y="1974784"/>
            <a:ext cx="323850" cy="287338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pic>
        <p:nvPicPr>
          <p:cNvPr id="30" name="Picture 62"/>
          <p:cNvPicPr>
            <a:picLocks noChangeAspect="1" noChangeArrowheads="1"/>
          </p:cNvPicPr>
          <p:nvPr/>
        </p:nvPicPr>
        <p:blipFill rotWithShape="1">
          <a:blip r:embed="rId3" cstate="print"/>
          <a:srcRect l="22455" t="60795" r="52872" b="14282"/>
          <a:stretch/>
        </p:blipFill>
        <p:spPr bwMode="auto">
          <a:xfrm>
            <a:off x="2562165" y="1882273"/>
            <a:ext cx="625642" cy="51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Flecha derecha"/>
          <p:cNvSpPr/>
          <p:nvPr/>
        </p:nvSpPr>
        <p:spPr>
          <a:xfrm rot="2566575">
            <a:off x="1029890" y="2976221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30 Flecha derecha"/>
          <p:cNvSpPr/>
          <p:nvPr/>
        </p:nvSpPr>
        <p:spPr>
          <a:xfrm rot="4270636">
            <a:off x="72056" y="4073394"/>
            <a:ext cx="3232164" cy="27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81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 CuadroTexto"/>
          <p:cNvSpPr txBox="1"/>
          <p:nvPr/>
        </p:nvSpPr>
        <p:spPr>
          <a:xfrm>
            <a:off x="2051720" y="2348880"/>
            <a:ext cx="496855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Programas: </a:t>
            </a:r>
            <a:r>
              <a:rPr lang="es-ES_tradnl" sz="1600" dirty="0" err="1" smtClean="0"/>
              <a:t>ConsensusPatser</a:t>
            </a:r>
            <a:r>
              <a:rPr lang="es-ES_tradnl" sz="1600" dirty="0" smtClean="0"/>
              <a:t> – </a:t>
            </a:r>
            <a:r>
              <a:rPr lang="es-ES_tradnl" sz="1600" dirty="0" err="1" smtClean="0"/>
              <a:t>MotifSamplerScanner</a:t>
            </a:r>
            <a:endParaRPr lang="es-ES_tradnl" sz="1600" dirty="0"/>
          </a:p>
        </p:txBody>
      </p:sp>
      <p:sp>
        <p:nvSpPr>
          <p:cNvPr id="12" name="Down Arrow 11"/>
          <p:cNvSpPr/>
          <p:nvPr/>
        </p:nvSpPr>
        <p:spPr>
          <a:xfrm>
            <a:off x="4371964" y="2821871"/>
            <a:ext cx="360040" cy="288032"/>
          </a:xfrm>
          <a:prstGeom prst="downArrow">
            <a:avLst/>
          </a:prstGeom>
          <a:solidFill>
            <a:srgbClr val="33CC3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9552" y="836712"/>
            <a:ext cx="3456384" cy="13542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/>
              <a:t>E. faecalis </a:t>
            </a:r>
            <a:r>
              <a:rPr lang="es-CL" dirty="0" smtClean="0"/>
              <a:t>V583 genoma </a:t>
            </a:r>
            <a:endParaRPr lang="es-CL" sz="1200" dirty="0" smtClean="0"/>
          </a:p>
          <a:p>
            <a:pPr>
              <a:buFontTx/>
              <a:buChar char="-"/>
            </a:pPr>
            <a:r>
              <a:rPr lang="es-CL" sz="1600" dirty="0" smtClean="0"/>
              <a:t>  3113 genes </a:t>
            </a:r>
            <a:r>
              <a:rPr lang="es-CL" sz="1200" dirty="0" smtClean="0"/>
              <a:t>(</a:t>
            </a:r>
            <a:r>
              <a:rPr lang="es-CL" sz="1200" i="1" dirty="0" err="1" smtClean="0"/>
              <a:t>Paulsen</a:t>
            </a:r>
            <a:r>
              <a:rPr lang="es-CL" sz="1200" i="1" dirty="0" smtClean="0"/>
              <a:t> 2003)</a:t>
            </a:r>
          </a:p>
          <a:p>
            <a:pPr>
              <a:buFontTx/>
              <a:buChar char="-"/>
            </a:pPr>
            <a:r>
              <a:rPr lang="es-CL" sz="1600" dirty="0" smtClean="0"/>
              <a:t>  1663 operones </a:t>
            </a:r>
            <a:r>
              <a:rPr lang="es-CL" sz="1400" dirty="0" smtClean="0"/>
              <a:t>(</a:t>
            </a:r>
            <a:r>
              <a:rPr lang="es-CL" sz="1400" i="1" dirty="0" smtClean="0"/>
              <a:t>in silico</a:t>
            </a:r>
            <a:r>
              <a:rPr lang="es-CL" sz="1400" dirty="0" smtClean="0"/>
              <a:t>)</a:t>
            </a:r>
          </a:p>
          <a:p>
            <a:pPr>
              <a:buFontTx/>
              <a:buChar char="-"/>
            </a:pPr>
            <a:r>
              <a:rPr lang="es-CL" sz="1600" dirty="0" smtClean="0"/>
              <a:t>  183 factores de transcripción, </a:t>
            </a:r>
          </a:p>
          <a:p>
            <a:r>
              <a:rPr lang="es-CL" sz="1600" dirty="0"/>
              <a:t> </a:t>
            </a:r>
            <a:r>
              <a:rPr lang="es-CL" sz="1600" dirty="0" smtClean="0"/>
              <a:t>   62 familias totales </a:t>
            </a:r>
            <a:r>
              <a:rPr lang="es-CL" sz="1200" dirty="0" smtClean="0"/>
              <a:t>(</a:t>
            </a:r>
            <a:r>
              <a:rPr lang="es-CL" sz="1200" i="1" dirty="0" smtClean="0"/>
              <a:t>in silico</a:t>
            </a:r>
            <a:r>
              <a:rPr lang="es-CL" sz="1200" dirty="0" smtClean="0"/>
              <a:t>)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2040" y="832800"/>
            <a:ext cx="3744416" cy="12926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Binding </a:t>
            </a:r>
            <a:r>
              <a:rPr lang="es-CL" dirty="0" err="1" smtClean="0"/>
              <a:t>Site</a:t>
            </a:r>
            <a:r>
              <a:rPr lang="es-CL" dirty="0" smtClean="0"/>
              <a:t> Data Base </a:t>
            </a:r>
            <a:endParaRPr lang="es-CL" sz="1200" dirty="0" smtClean="0"/>
          </a:p>
          <a:p>
            <a:pPr algn="ctr"/>
            <a:r>
              <a:rPr lang="es-CL" sz="1600" dirty="0" smtClean="0"/>
              <a:t>149 matrices de peso para binding sites de FT bacterianos (58 factores, 28 familias) </a:t>
            </a:r>
          </a:p>
          <a:p>
            <a:pPr algn="ctr"/>
            <a:r>
              <a:rPr lang="es-CL" sz="1400" dirty="0" smtClean="0"/>
              <a:t>   (</a:t>
            </a:r>
            <a:r>
              <a:rPr lang="es-CL" sz="1400" dirty="0" err="1" smtClean="0"/>
              <a:t>RegulonDB</a:t>
            </a:r>
            <a:r>
              <a:rPr lang="es-CL" sz="1400" dirty="0" smtClean="0"/>
              <a:t>, </a:t>
            </a:r>
            <a:r>
              <a:rPr lang="es-CL" sz="1400" dirty="0" err="1" smtClean="0"/>
              <a:t>TractorDB</a:t>
            </a:r>
            <a:r>
              <a:rPr lang="es-CL" sz="1400" dirty="0" smtClean="0"/>
              <a:t>, DBTBS, </a:t>
            </a:r>
            <a:r>
              <a:rPr lang="es-CL" sz="1400" dirty="0" err="1" smtClean="0"/>
              <a:t>papers</a:t>
            </a:r>
            <a:r>
              <a:rPr lang="es-CL" sz="1400" dirty="0" smtClean="0"/>
              <a:t>)</a:t>
            </a:r>
          </a:p>
          <a:p>
            <a:pPr>
              <a:buFontTx/>
              <a:buChar char="-"/>
            </a:pP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63888" y="4374396"/>
            <a:ext cx="246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1663 operones totales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719138" y="3510175"/>
            <a:ext cx="7678739" cy="1439861"/>
            <a:chOff x="453" y="2092"/>
            <a:chExt cx="4837" cy="907"/>
          </a:xfrm>
        </p:grpSpPr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048" y="2562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s-ES_tradnl" sz="1200" b="1"/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1109" y="2577"/>
              <a:ext cx="76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200" b="1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BS LOGO </a:t>
              </a:r>
              <a:endParaRPr lang="es-ES" sz="1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2" name="Oval 19"/>
            <p:cNvSpPr>
              <a:spLocks noChangeArrowheads="1"/>
            </p:cNvSpPr>
            <p:nvPr/>
          </p:nvSpPr>
          <p:spPr bwMode="auto">
            <a:xfrm>
              <a:off x="453" y="2251"/>
              <a:ext cx="431" cy="38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 smtClean="0"/>
                <a:t>FT1</a:t>
              </a:r>
              <a:endParaRPr lang="es-ES" b="1" dirty="0"/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 flipV="1">
              <a:off x="2190" y="2236"/>
              <a:ext cx="3049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22"/>
            <p:cNvSpPr>
              <a:spLocks noChangeArrowheads="1"/>
            </p:cNvSpPr>
            <p:nvPr/>
          </p:nvSpPr>
          <p:spPr bwMode="auto">
            <a:xfrm>
              <a:off x="3501" y="2115"/>
              <a:ext cx="565" cy="235"/>
            </a:xfrm>
            <a:prstGeom prst="rightArrow">
              <a:avLst>
                <a:gd name="adj1" fmla="val 50000"/>
                <a:gd name="adj2" fmla="val 601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/>
                <a:t>gen1</a:t>
              </a:r>
              <a:endParaRPr lang="es-ES" b="1" dirty="0"/>
            </a:p>
          </p:txBody>
        </p:sp>
        <p:sp>
          <p:nvSpPr>
            <p:cNvPr id="35" name="AutoShape 23"/>
            <p:cNvSpPr>
              <a:spLocks noChangeArrowheads="1"/>
            </p:cNvSpPr>
            <p:nvPr/>
          </p:nvSpPr>
          <p:spPr bwMode="auto">
            <a:xfrm>
              <a:off x="4725" y="2115"/>
              <a:ext cx="565" cy="235"/>
            </a:xfrm>
            <a:prstGeom prst="rightArrow">
              <a:avLst>
                <a:gd name="adj1" fmla="val 50000"/>
                <a:gd name="adj2" fmla="val 601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/>
                <a:t>gen3</a:t>
              </a:r>
              <a:endParaRPr lang="es-ES" b="1" dirty="0"/>
            </a:p>
          </p:txBody>
        </p:sp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4110" y="2115"/>
              <a:ext cx="565" cy="235"/>
            </a:xfrm>
            <a:prstGeom prst="rightArrow">
              <a:avLst>
                <a:gd name="adj1" fmla="val 50000"/>
                <a:gd name="adj2" fmla="val 601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/>
                <a:t>gen2</a:t>
              </a:r>
              <a:endParaRPr lang="es-ES" b="1" dirty="0"/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auto">
            <a:xfrm>
              <a:off x="2086" y="2288"/>
              <a:ext cx="11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_tradnl" b="1"/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2268" y="2269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_tradnl" dirty="0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 flipV="1">
              <a:off x="2212" y="2519"/>
              <a:ext cx="3049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1"/>
            <p:cNvSpPr>
              <a:spLocks noChangeArrowheads="1"/>
            </p:cNvSpPr>
            <p:nvPr/>
          </p:nvSpPr>
          <p:spPr bwMode="auto">
            <a:xfrm>
              <a:off x="3523" y="2398"/>
              <a:ext cx="565" cy="235"/>
            </a:xfrm>
            <a:prstGeom prst="rightArrow">
              <a:avLst>
                <a:gd name="adj1" fmla="val 50000"/>
                <a:gd name="adj2" fmla="val 601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/>
                <a:t>gen4</a:t>
              </a:r>
              <a:endParaRPr lang="es-ES" b="1" dirty="0"/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4132" y="2398"/>
              <a:ext cx="565" cy="235"/>
            </a:xfrm>
            <a:prstGeom prst="rightArrow">
              <a:avLst>
                <a:gd name="adj1" fmla="val 50000"/>
                <a:gd name="adj2" fmla="val 601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/>
              <a:r>
                <a:rPr lang="es-ES_tradnl" b="1" dirty="0"/>
                <a:t>gen5</a:t>
              </a:r>
              <a:endParaRPr lang="es-ES" b="1" dirty="0"/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auto">
            <a:xfrm>
              <a:off x="2108" y="2768"/>
              <a:ext cx="11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_tradnl" b="1"/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2200" y="2092"/>
              <a:ext cx="12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_tradnl" sz="1200" b="1" dirty="0"/>
            </a:p>
          </p:txBody>
        </p:sp>
        <p:sp>
          <p:nvSpPr>
            <p:cNvPr id="45" name="Line 51"/>
            <p:cNvSpPr>
              <a:spLocks noChangeShapeType="1"/>
            </p:cNvSpPr>
            <p:nvPr/>
          </p:nvSpPr>
          <p:spPr bwMode="auto">
            <a:xfrm flipV="1">
              <a:off x="1882" y="2228"/>
              <a:ext cx="272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2"/>
            <p:cNvSpPr>
              <a:spLocks noChangeShapeType="1"/>
            </p:cNvSpPr>
            <p:nvPr/>
          </p:nvSpPr>
          <p:spPr bwMode="auto">
            <a:xfrm>
              <a:off x="1837" y="2409"/>
              <a:ext cx="318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1111" y="2205"/>
              <a:ext cx="617" cy="388"/>
              <a:chOff x="3077" y="2750"/>
              <a:chExt cx="1184" cy="598"/>
            </a:xfrm>
          </p:grpSpPr>
          <p:pic>
            <p:nvPicPr>
              <p:cNvPr id="49" name="Picture 6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698" t="58672" r="46306" b="14282"/>
              <a:stretch>
                <a:fillRect/>
              </a:stretch>
            </p:blipFill>
            <p:spPr bwMode="auto">
              <a:xfrm>
                <a:off x="3104" y="2773"/>
                <a:ext cx="1134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0" name="Rectangle 63"/>
              <p:cNvSpPr>
                <a:spLocks noChangeArrowheads="1"/>
              </p:cNvSpPr>
              <p:nvPr/>
            </p:nvSpPr>
            <p:spPr bwMode="auto">
              <a:xfrm>
                <a:off x="3077" y="2759"/>
                <a:ext cx="46" cy="5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4"/>
              <p:cNvSpPr>
                <a:spLocks noChangeArrowheads="1"/>
              </p:cNvSpPr>
              <p:nvPr/>
            </p:nvSpPr>
            <p:spPr bwMode="auto">
              <a:xfrm rot="5400000">
                <a:off x="3625" y="2478"/>
                <a:ext cx="46" cy="5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5"/>
              <p:cNvSpPr>
                <a:spLocks noChangeArrowheads="1"/>
              </p:cNvSpPr>
              <p:nvPr/>
            </p:nvSpPr>
            <p:spPr bwMode="auto">
              <a:xfrm>
                <a:off x="4215" y="2750"/>
                <a:ext cx="46" cy="5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" name="Text Box 67"/>
            <p:cNvSpPr txBox="1">
              <a:spLocks noChangeArrowheads="1"/>
            </p:cNvSpPr>
            <p:nvPr/>
          </p:nvSpPr>
          <p:spPr bwMode="auto">
            <a:xfrm>
              <a:off x="2222" y="2554"/>
              <a:ext cx="12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_tradnl" sz="1200" b="1" dirty="0"/>
            </a:p>
          </p:txBody>
        </p:sp>
      </p:grp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2915816" y="4158372"/>
            <a:ext cx="576064" cy="360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Text Box 45"/>
          <p:cNvSpPr txBox="1">
            <a:spLocks noChangeArrowheads="1"/>
          </p:cNvSpPr>
          <p:nvPr/>
        </p:nvSpPr>
        <p:spPr bwMode="auto">
          <a:xfrm>
            <a:off x="2908402" y="3140968"/>
            <a:ext cx="3391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Región</a:t>
            </a:r>
            <a:r>
              <a:rPr lang="en-US" dirty="0" smtClean="0"/>
              <a:t> </a:t>
            </a:r>
            <a:r>
              <a:rPr lang="en-US" dirty="0" err="1" smtClean="0"/>
              <a:t>promotora</a:t>
            </a:r>
            <a:r>
              <a:rPr lang="en-US" dirty="0" smtClean="0"/>
              <a:t> (-300 +50 pb)</a:t>
            </a:r>
            <a:endParaRPr lang="es-ES_tradnl" dirty="0"/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1979712" y="5373216"/>
            <a:ext cx="684213" cy="61277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FT1</a:t>
            </a:r>
            <a:endParaRPr lang="es-ES" b="1" dirty="0"/>
          </a:p>
        </p:txBody>
      </p:sp>
      <p:sp>
        <p:nvSpPr>
          <p:cNvPr id="60" name="Down Arrow 59"/>
          <p:cNvSpPr/>
          <p:nvPr/>
        </p:nvSpPr>
        <p:spPr>
          <a:xfrm>
            <a:off x="4399259" y="4841865"/>
            <a:ext cx="360040" cy="288032"/>
          </a:xfrm>
          <a:prstGeom prst="downArrow">
            <a:avLst/>
          </a:prstGeom>
          <a:solidFill>
            <a:srgbClr val="33CC3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ne 21"/>
          <p:cNvSpPr>
            <a:spLocks noChangeShapeType="1"/>
          </p:cNvSpPr>
          <p:nvPr/>
        </p:nvSpPr>
        <p:spPr bwMode="auto">
          <a:xfrm flipV="1">
            <a:off x="3514006" y="5421288"/>
            <a:ext cx="4840288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AutoShape 22"/>
          <p:cNvSpPr>
            <a:spLocks noChangeArrowheads="1"/>
          </p:cNvSpPr>
          <p:nvPr/>
        </p:nvSpPr>
        <p:spPr bwMode="auto">
          <a:xfrm>
            <a:off x="5554117" y="5229200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gen10</a:t>
            </a:r>
            <a:endParaRPr lang="es-ES" b="1" dirty="0"/>
          </a:p>
        </p:txBody>
      </p:sp>
      <p:sp>
        <p:nvSpPr>
          <p:cNvPr id="64" name="AutoShape 24"/>
          <p:cNvSpPr>
            <a:spLocks noChangeArrowheads="1"/>
          </p:cNvSpPr>
          <p:nvPr/>
        </p:nvSpPr>
        <p:spPr bwMode="auto">
          <a:xfrm>
            <a:off x="6520904" y="5229200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gen11</a:t>
            </a:r>
            <a:endParaRPr lang="es-ES" b="1" dirty="0"/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 flipV="1">
            <a:off x="3513411" y="5851889"/>
            <a:ext cx="4840288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AutoShape 22"/>
          <p:cNvSpPr>
            <a:spLocks noChangeArrowheads="1"/>
          </p:cNvSpPr>
          <p:nvPr/>
        </p:nvSpPr>
        <p:spPr bwMode="auto">
          <a:xfrm>
            <a:off x="5553522" y="5659801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gen90</a:t>
            </a:r>
            <a:endParaRPr lang="es-ES" b="1" dirty="0"/>
          </a:p>
        </p:txBody>
      </p:sp>
      <p:sp>
        <p:nvSpPr>
          <p:cNvPr id="67" name="AutoShape 23"/>
          <p:cNvSpPr>
            <a:spLocks noChangeArrowheads="1"/>
          </p:cNvSpPr>
          <p:nvPr/>
        </p:nvSpPr>
        <p:spPr bwMode="auto">
          <a:xfrm>
            <a:off x="7496622" y="5659801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gen92</a:t>
            </a:r>
            <a:endParaRPr lang="es-ES" b="1" dirty="0"/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6520309" y="5659801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gen91</a:t>
            </a:r>
            <a:endParaRPr lang="es-ES" b="1" dirty="0"/>
          </a:p>
        </p:txBody>
      </p:sp>
      <p:sp>
        <p:nvSpPr>
          <p:cNvPr id="69" name="Line 21"/>
          <p:cNvSpPr>
            <a:spLocks noChangeShapeType="1"/>
          </p:cNvSpPr>
          <p:nvPr/>
        </p:nvSpPr>
        <p:spPr bwMode="auto">
          <a:xfrm flipV="1">
            <a:off x="3526911" y="6274920"/>
            <a:ext cx="4840288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AutoShape 22"/>
          <p:cNvSpPr>
            <a:spLocks noChangeArrowheads="1"/>
          </p:cNvSpPr>
          <p:nvPr/>
        </p:nvSpPr>
        <p:spPr bwMode="auto">
          <a:xfrm>
            <a:off x="5567022" y="6082832"/>
            <a:ext cx="896938" cy="373062"/>
          </a:xfrm>
          <a:prstGeom prst="rightArrow">
            <a:avLst>
              <a:gd name="adj1" fmla="val 50000"/>
              <a:gd name="adj2" fmla="val 6010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es-ES_tradnl" b="1" dirty="0" smtClean="0"/>
              <a:t>gen155</a:t>
            </a:r>
            <a:endParaRPr lang="es-ES" b="1" dirty="0"/>
          </a:p>
        </p:txBody>
      </p:sp>
      <p:pic>
        <p:nvPicPr>
          <p:cNvPr id="73" name="Picture 62"/>
          <p:cNvPicPr>
            <a:picLocks noChangeAspect="1" noChangeArrowheads="1"/>
          </p:cNvPicPr>
          <p:nvPr/>
        </p:nvPicPr>
        <p:blipFill>
          <a:blip r:embed="rId3" cstate="print"/>
          <a:srcRect l="16698" t="58672" r="46306" b="14282"/>
          <a:stretch>
            <a:fillRect/>
          </a:stretch>
        </p:blipFill>
        <p:spPr bwMode="auto">
          <a:xfrm>
            <a:off x="1835696" y="6093296"/>
            <a:ext cx="938124" cy="5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Rectangle 74"/>
          <p:cNvSpPr/>
          <p:nvPr/>
        </p:nvSpPr>
        <p:spPr>
          <a:xfrm>
            <a:off x="3527082" y="5166209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T</a:t>
            </a:r>
            <a:r>
              <a:rPr lang="es-ES_tradnl" sz="1400" b="1" dirty="0" smtClean="0">
                <a:solidFill>
                  <a:srgbClr val="00B0F0"/>
                </a:solidFill>
              </a:rPr>
              <a:t>CC</a:t>
            </a: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CTT</a:t>
            </a:r>
            <a:r>
              <a:rPr lang="es-ES_tradn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s-ES_tradnl" sz="1400" b="1" dirty="0" smtClean="0">
                <a:solidFill>
                  <a:srgbClr val="0070C0"/>
                </a:solidFill>
              </a:rPr>
              <a:t>GG</a:t>
            </a:r>
            <a:r>
              <a:rPr lang="es-ES_tradnl" sz="1400" b="1" dirty="0" smtClean="0"/>
              <a:t>C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CC</a:t>
            </a:r>
            <a:endParaRPr lang="es-ES_tradnl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515030" y="5604220"/>
            <a:ext cx="2040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C</a:t>
            </a:r>
            <a:r>
              <a:rPr lang="es-ES_tradnl" sz="1400" b="1" dirty="0" smtClean="0">
                <a:solidFill>
                  <a:srgbClr val="00B0F0"/>
                </a:solidFill>
              </a:rPr>
              <a:t>CC</a:t>
            </a: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CAA</a:t>
            </a:r>
            <a:r>
              <a:rPr lang="es-ES_tradn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s-ES_tradnl" sz="1400" b="1" dirty="0" smtClean="0">
                <a:solidFill>
                  <a:srgbClr val="0070C0"/>
                </a:solidFill>
              </a:rPr>
              <a:t>GG</a:t>
            </a:r>
            <a:r>
              <a:rPr lang="es-ES_tradnl" sz="1400" b="1" dirty="0" smtClean="0"/>
              <a:t>C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CC</a:t>
            </a:r>
            <a:endParaRPr lang="es-ES_tradnl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529163" y="6024693"/>
            <a:ext cx="2050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C</a:t>
            </a:r>
            <a:r>
              <a:rPr lang="es-ES_tradn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CC</a:t>
            </a:r>
            <a:r>
              <a:rPr lang="es-ES_tradnl" sz="1400" b="1" dirty="0" smtClean="0">
                <a:solidFill>
                  <a:srgbClr val="0070C0"/>
                </a:solidFill>
              </a:rPr>
              <a:t>G</a:t>
            </a:r>
            <a:r>
              <a:rPr lang="es-ES_tradnl" sz="1400" b="1" dirty="0" smtClean="0"/>
              <a:t>CAA</a:t>
            </a:r>
            <a:r>
              <a:rPr lang="es-ES_tradn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s-ES_tradnl" sz="1400" b="1" dirty="0" smtClean="0">
                <a:solidFill>
                  <a:srgbClr val="0070C0"/>
                </a:solidFill>
              </a:rPr>
              <a:t>GG</a:t>
            </a:r>
            <a:r>
              <a:rPr lang="es-ES_tradnl" sz="1400" b="1" dirty="0" smtClean="0"/>
              <a:t>C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GC</a:t>
            </a:r>
            <a:endParaRPr lang="es-ES_tradnl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5576" y="55172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Regulon</a:t>
            </a:r>
            <a:endParaRPr lang="en-US" dirty="0"/>
          </a:p>
        </p:txBody>
      </p:sp>
      <p:sp>
        <p:nvSpPr>
          <p:cNvPr id="103" name="Line 51"/>
          <p:cNvSpPr>
            <a:spLocks noChangeShapeType="1"/>
          </p:cNvSpPr>
          <p:nvPr/>
        </p:nvSpPr>
        <p:spPr bwMode="auto">
          <a:xfrm flipV="1">
            <a:off x="2915816" y="5445224"/>
            <a:ext cx="4318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" name="Line 51"/>
          <p:cNvSpPr>
            <a:spLocks noChangeShapeType="1"/>
          </p:cNvSpPr>
          <p:nvPr/>
        </p:nvSpPr>
        <p:spPr bwMode="auto">
          <a:xfrm flipV="1">
            <a:off x="2915816" y="5805264"/>
            <a:ext cx="423664" cy="82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" name="Line 51"/>
          <p:cNvSpPr>
            <a:spLocks noChangeShapeType="1"/>
          </p:cNvSpPr>
          <p:nvPr/>
        </p:nvSpPr>
        <p:spPr bwMode="auto">
          <a:xfrm>
            <a:off x="2915816" y="6029548"/>
            <a:ext cx="432048" cy="2077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136884" y="908720"/>
            <a:ext cx="651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6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2 Marcador de contenido"/>
          <p:cNvSpPr txBox="1">
            <a:spLocks/>
          </p:cNvSpPr>
          <p:nvPr/>
        </p:nvSpPr>
        <p:spPr>
          <a:xfrm>
            <a:off x="323528" y="116632"/>
            <a:ext cx="8496944" cy="739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</a:t>
            </a:r>
            <a:r>
              <a:rPr lang="es-ES" sz="2400" b="1" dirty="0" smtClean="0"/>
              <a:t>de construcción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la red </a:t>
            </a:r>
            <a:r>
              <a:rPr lang="es-ES" sz="2400" b="1" dirty="0" smtClean="0"/>
              <a:t>de regulación transcripcional global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6542048" y="2738661"/>
            <a:ext cx="2242420" cy="1396503"/>
            <a:chOff x="6542048" y="2738661"/>
            <a:chExt cx="2242420" cy="1396503"/>
          </a:xfrm>
        </p:grpSpPr>
        <p:sp>
          <p:nvSpPr>
            <p:cNvPr id="3" name="2 CuadroTexto"/>
            <p:cNvSpPr txBox="1"/>
            <p:nvPr/>
          </p:nvSpPr>
          <p:spPr>
            <a:xfrm>
              <a:off x="7278863" y="3765832"/>
              <a:ext cx="1505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/>
                <a:t>Cu </a:t>
              </a:r>
              <a:r>
                <a:rPr lang="es-CL" dirty="0" err="1" smtClean="0"/>
                <a:t>Microarray</a:t>
              </a:r>
              <a:endParaRPr lang="es-CL" dirty="0"/>
            </a:p>
          </p:txBody>
        </p:sp>
        <p:sp>
          <p:nvSpPr>
            <p:cNvPr id="100" name="99 Cruz"/>
            <p:cNvSpPr/>
            <p:nvPr/>
          </p:nvSpPr>
          <p:spPr>
            <a:xfrm rot="2680805">
              <a:off x="6542048" y="3042168"/>
              <a:ext cx="524838" cy="512735"/>
            </a:xfrm>
            <a:prstGeom prst="plus">
              <a:avLst>
                <a:gd name="adj" fmla="val 43366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01" name="Picture 210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4088" t="6440" r="12739" b="18358"/>
            <a:stretch/>
          </p:blipFill>
          <p:spPr bwMode="auto">
            <a:xfrm>
              <a:off x="7362519" y="2738661"/>
              <a:ext cx="948450" cy="978371"/>
            </a:xfrm>
            <a:prstGeom prst="rect">
              <a:avLst/>
            </a:prstGeom>
            <a:noFill/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s-CL" sz="3000" b="1" i="1" dirty="0" err="1"/>
              <a:t>Enterococcus</a:t>
            </a:r>
            <a:r>
              <a:rPr lang="es-CL" sz="3000" b="1" i="1" dirty="0"/>
              <a:t> </a:t>
            </a:r>
            <a:r>
              <a:rPr lang="es-CL" sz="3000" b="1" i="1" dirty="0" smtClean="0"/>
              <a:t>faecalis TRN</a:t>
            </a:r>
            <a:endParaRPr lang="es-CL" sz="3000" dirty="0"/>
          </a:p>
        </p:txBody>
      </p:sp>
      <p:graphicFrame>
        <p:nvGraphicFramePr>
          <p:cNvPr id="81" name="8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9039"/>
              </p:ext>
            </p:extLst>
          </p:nvPr>
        </p:nvGraphicFramePr>
        <p:xfrm>
          <a:off x="6300192" y="1210816"/>
          <a:ext cx="2484276" cy="424117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52228"/>
                <a:gridCol w="432048"/>
              </a:tblGrid>
              <a:tr h="396365">
                <a:tc>
                  <a:txBody>
                    <a:bodyPr/>
                    <a:lstStyle/>
                    <a:p>
                      <a:pPr marL="112713" indent="0" algn="l" fontAlgn="b">
                        <a:tabLst>
                          <a:tab pos="112713" algn="l"/>
                        </a:tabLst>
                      </a:pPr>
                      <a:r>
                        <a:rPr lang="en-US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Replication, transcription</a:t>
                      </a:r>
                      <a:r>
                        <a:rPr lang="en-US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translation</a:t>
                      </a:r>
                      <a:endParaRPr lang="en-US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ctr" fontAlgn="b">
                        <a:tabLst>
                          <a:tab pos="112713" algn="l"/>
                        </a:tabLst>
                      </a:pPr>
                      <a:endParaRPr lang="en-US" sz="80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55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Transport and signaling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ctr" fontAlgn="b"/>
                      <a:endParaRPr lang="en-US" sz="80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2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Basal metabolism and energy production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ctr" fontAlgn="b"/>
                      <a:endParaRPr lang="en-US" sz="80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Other functions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ctr" fontAlgn="b"/>
                      <a:endParaRPr lang="en-US" sz="80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73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Hypothetical proteins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ctr" fontAlgn="b"/>
                      <a:endParaRPr lang="en-US" sz="80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73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Unique (only </a:t>
                      </a:r>
                      <a:r>
                        <a:rPr lang="en-US" sz="900" b="0" i="1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E. faecalis</a:t>
                      </a:r>
                      <a:r>
                        <a:rPr lang="en-US" sz="900" b="0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en-US" sz="900" b="0" u="none" strike="noStrike" kern="12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s-CL" sz="8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143</a:t>
                      </a:r>
                      <a:endParaRPr lang="en-US" sz="8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Low conservation (2-3 species)</a:t>
                      </a:r>
                      <a:endParaRPr lang="en-US" sz="900" b="0" u="none" strike="noStrike" kern="12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s-CL" sz="8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107</a:t>
                      </a:r>
                      <a:endParaRPr lang="en-US" sz="8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F430"/>
                    </a:solidFill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Medium conservation (4-6 species)</a:t>
                      </a:r>
                      <a:endParaRPr lang="en-US" sz="900" b="0" u="none" strike="noStrike" kern="12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s-CL" sz="800" b="1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</a:t>
                      </a:r>
                      <a:endParaRPr lang="en-US" sz="800" b="1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112713" indent="0" algn="l" fontAlgn="b"/>
                      <a:r>
                        <a:rPr lang="en-US" sz="900" b="0" u="none" strike="noStrike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High conservation (7-8 species)</a:t>
                      </a:r>
                      <a:endParaRPr lang="en-US" sz="900" b="0" u="none" strike="noStrike" kern="12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s-CL" sz="8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120</a:t>
                      </a:r>
                      <a:endParaRPr lang="en-US" sz="8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Regulons </a:t>
                      </a:r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(TF </a:t>
                      </a:r>
                      <a:r>
                        <a:rPr lang="es-CL" sz="900" b="0" u="none" strike="noStrike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family</a:t>
                      </a:r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es-CL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endParaRPr lang="es-CL" sz="8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Origons</a:t>
                      </a:r>
                      <a:endParaRPr lang="es-CL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Auto-</a:t>
                      </a:r>
                      <a:r>
                        <a:rPr lang="es-CL" sz="900" b="0" u="none" strike="noStrike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regulation</a:t>
                      </a:r>
                      <a:endParaRPr lang="es-CL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Chain-</a:t>
                      </a:r>
                      <a:r>
                        <a:rPr lang="es-CL" sz="900" b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regulation</a:t>
                      </a:r>
                      <a:endParaRPr lang="es-CL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</a:t>
                      </a:r>
                      <a:r>
                        <a:rPr lang="es-CL" sz="900" b="0" u="none" strike="noStrike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eed</a:t>
                      </a:r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-forward </a:t>
                      </a:r>
                      <a:r>
                        <a:rPr lang="es-CL" sz="9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loops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es-CL" sz="8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68">
                <a:tc>
                  <a:txBody>
                    <a:bodyPr/>
                    <a:lstStyle/>
                    <a:p>
                      <a:pPr marL="0" indent="112713" algn="l" fontAlgn="ctr"/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Single </a:t>
                      </a:r>
                      <a:r>
                        <a:rPr lang="es-CL" sz="900" b="0" u="none" strike="noStrike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entrance</a:t>
                      </a:r>
                      <a:r>
                        <a:rPr lang="es-CL" sz="900" b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module</a:t>
                      </a:r>
                      <a:endParaRPr lang="es-CL" sz="900" b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2" name="81 Elipse"/>
          <p:cNvSpPr/>
          <p:nvPr/>
        </p:nvSpPr>
        <p:spPr>
          <a:xfrm>
            <a:off x="8451665" y="2591353"/>
            <a:ext cx="225466" cy="22557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Triángulo isósceles"/>
          <p:cNvSpPr/>
          <p:nvPr/>
        </p:nvSpPr>
        <p:spPr>
          <a:xfrm>
            <a:off x="8453392" y="2332616"/>
            <a:ext cx="222012" cy="196284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Rombo"/>
          <p:cNvSpPr/>
          <p:nvPr/>
        </p:nvSpPr>
        <p:spPr>
          <a:xfrm>
            <a:off x="8423209" y="2014555"/>
            <a:ext cx="282378" cy="254872"/>
          </a:xfrm>
          <a:prstGeom prst="diamond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Hexágono"/>
          <p:cNvSpPr/>
          <p:nvPr/>
        </p:nvSpPr>
        <p:spPr>
          <a:xfrm>
            <a:off x="8441211" y="1650427"/>
            <a:ext cx="246374" cy="269514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Rectángulo"/>
          <p:cNvSpPr/>
          <p:nvPr/>
        </p:nvSpPr>
        <p:spPr>
          <a:xfrm>
            <a:off x="8441212" y="1287952"/>
            <a:ext cx="246373" cy="2399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86 CuadroTexto"/>
          <p:cNvSpPr txBox="1"/>
          <p:nvPr/>
        </p:nvSpPr>
        <p:spPr>
          <a:xfrm>
            <a:off x="8386808" y="1304291"/>
            <a:ext cx="328936" cy="21544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s-CL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74</a:t>
            </a:r>
            <a:endParaRPr lang="en-US" sz="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8389604" y="1680217"/>
            <a:ext cx="328936" cy="21544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s-CL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28</a:t>
            </a:r>
            <a:endParaRPr lang="en-US" sz="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88 CuadroTexto"/>
          <p:cNvSpPr txBox="1"/>
          <p:nvPr/>
        </p:nvSpPr>
        <p:spPr>
          <a:xfrm>
            <a:off x="8412222" y="2038901"/>
            <a:ext cx="300082" cy="21544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s-CL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99</a:t>
            </a:r>
            <a:endParaRPr lang="en-US" sz="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89 CuadroTexto"/>
          <p:cNvSpPr txBox="1"/>
          <p:nvPr/>
        </p:nvSpPr>
        <p:spPr>
          <a:xfrm>
            <a:off x="8415361" y="2367013"/>
            <a:ext cx="316482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CL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44</a:t>
            </a:r>
            <a:endParaRPr lang="en-US" sz="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90 CuadroTexto"/>
          <p:cNvSpPr txBox="1"/>
          <p:nvPr/>
        </p:nvSpPr>
        <p:spPr>
          <a:xfrm>
            <a:off x="8393417" y="2597274"/>
            <a:ext cx="391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226</a:t>
            </a:r>
            <a:endParaRPr lang="en-US" sz="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9" name="2048 Grupo"/>
          <p:cNvGrpSpPr/>
          <p:nvPr/>
        </p:nvGrpSpPr>
        <p:grpSpPr>
          <a:xfrm>
            <a:off x="23211" y="894501"/>
            <a:ext cx="6263289" cy="5877953"/>
            <a:chOff x="23211" y="894501"/>
            <a:chExt cx="6263289" cy="5877953"/>
          </a:xfrm>
        </p:grpSpPr>
        <p:grpSp>
          <p:nvGrpSpPr>
            <p:cNvPr id="59" name="58 Grupo"/>
            <p:cNvGrpSpPr/>
            <p:nvPr/>
          </p:nvGrpSpPr>
          <p:grpSpPr>
            <a:xfrm>
              <a:off x="23211" y="894501"/>
              <a:ext cx="6263289" cy="5198795"/>
              <a:chOff x="1318794" y="990599"/>
              <a:chExt cx="6756240" cy="5559822"/>
            </a:xfrm>
          </p:grpSpPr>
          <p:grpSp>
            <p:nvGrpSpPr>
              <p:cNvPr id="60" name="59 Grupo"/>
              <p:cNvGrpSpPr/>
              <p:nvPr/>
            </p:nvGrpSpPr>
            <p:grpSpPr>
              <a:xfrm>
                <a:off x="1318794" y="990599"/>
                <a:ext cx="6756240" cy="5559822"/>
                <a:chOff x="-1990607" y="-524934"/>
                <a:chExt cx="13900565" cy="11239978"/>
              </a:xfrm>
              <a:noFill/>
            </p:grpSpPr>
            <p:pic>
              <p:nvPicPr>
                <p:cNvPr id="76" name="75 Imagen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59"/>
                <a:stretch/>
              </p:blipFill>
              <p:spPr>
                <a:xfrm>
                  <a:off x="2997204" y="-524934"/>
                  <a:ext cx="8434517" cy="556540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7" name="76 Imagen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990607" y="4710304"/>
                  <a:ext cx="9143999" cy="556540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8" name="77 Imagen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4"/>
                <a:stretch/>
              </p:blipFill>
              <p:spPr>
                <a:xfrm>
                  <a:off x="-1546480" y="36071"/>
                  <a:ext cx="8651741" cy="556540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9" name="78 Imagen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" t="19483" r="11948" b="11173"/>
                <a:stretch/>
              </p:blipFill>
              <p:spPr>
                <a:xfrm>
                  <a:off x="3901163" y="6855781"/>
                  <a:ext cx="8008795" cy="38592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80" name="79 Imagen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63" t="9989" r="7564"/>
                <a:stretch/>
              </p:blipFill>
              <p:spPr>
                <a:xfrm>
                  <a:off x="5840871" y="3434133"/>
                  <a:ext cx="6069087" cy="5009471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61" name="11 CuadroTexto"/>
              <p:cNvSpPr txBox="1">
                <a:spLocks noChangeArrowheads="1"/>
              </p:cNvSpPr>
              <p:nvPr/>
            </p:nvSpPr>
            <p:spPr bwMode="auto">
              <a:xfrm>
                <a:off x="5471679" y="5086599"/>
                <a:ext cx="660210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LysR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20 CuadroTexto"/>
              <p:cNvSpPr txBox="1">
                <a:spLocks noChangeArrowheads="1"/>
              </p:cNvSpPr>
              <p:nvPr/>
            </p:nvSpPr>
            <p:spPr bwMode="auto">
              <a:xfrm>
                <a:off x="5450105" y="2122095"/>
                <a:ext cx="59809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ArgR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11 CuadroTexto"/>
              <p:cNvSpPr txBox="1">
                <a:spLocks noChangeArrowheads="1"/>
              </p:cNvSpPr>
              <p:nvPr/>
            </p:nvSpPr>
            <p:spPr bwMode="auto">
              <a:xfrm>
                <a:off x="2193219" y="5106764"/>
                <a:ext cx="94944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CRP-FNR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18 CuadroTexto"/>
              <p:cNvSpPr txBox="1">
                <a:spLocks noChangeArrowheads="1"/>
              </p:cNvSpPr>
              <p:nvPr/>
            </p:nvSpPr>
            <p:spPr bwMode="auto">
              <a:xfrm>
                <a:off x="2357336" y="2643050"/>
                <a:ext cx="59806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LexA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12 CuadroTexto"/>
              <p:cNvSpPr txBox="1">
                <a:spLocks noChangeArrowheads="1"/>
              </p:cNvSpPr>
              <p:nvPr/>
            </p:nvSpPr>
            <p:spPr bwMode="auto">
              <a:xfrm>
                <a:off x="1811966" y="3418545"/>
                <a:ext cx="70263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FruR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19 CuadroTexto"/>
              <p:cNvSpPr txBox="1">
                <a:spLocks noChangeArrowheads="1"/>
              </p:cNvSpPr>
              <p:nvPr/>
            </p:nvSpPr>
            <p:spPr bwMode="auto">
              <a:xfrm>
                <a:off x="2960269" y="3545825"/>
                <a:ext cx="829101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PurR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20 CuadroTexto"/>
              <p:cNvSpPr txBox="1">
                <a:spLocks noChangeArrowheads="1"/>
              </p:cNvSpPr>
              <p:nvPr/>
            </p:nvSpPr>
            <p:spPr bwMode="auto">
              <a:xfrm>
                <a:off x="7112083" y="4408893"/>
                <a:ext cx="54139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Fur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16 CuadroTexto"/>
              <p:cNvSpPr txBox="1">
                <a:spLocks noChangeArrowheads="1"/>
              </p:cNvSpPr>
              <p:nvPr/>
            </p:nvSpPr>
            <p:spPr bwMode="auto">
              <a:xfrm>
                <a:off x="5155206" y="3665677"/>
                <a:ext cx="79124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PhoP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16 CuadroTexto"/>
              <p:cNvSpPr txBox="1">
                <a:spLocks noChangeArrowheads="1"/>
              </p:cNvSpPr>
              <p:nvPr/>
            </p:nvSpPr>
            <p:spPr bwMode="auto">
              <a:xfrm>
                <a:off x="6972736" y="3537082"/>
                <a:ext cx="654439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Mall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16 CuadroTexto"/>
              <p:cNvSpPr txBox="1">
                <a:spLocks noChangeArrowheads="1"/>
              </p:cNvSpPr>
              <p:nvPr/>
            </p:nvSpPr>
            <p:spPr bwMode="auto">
              <a:xfrm>
                <a:off x="3063023" y="5772628"/>
                <a:ext cx="726348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DnaA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22 CuadroTexto"/>
              <p:cNvSpPr txBox="1">
                <a:spLocks noChangeArrowheads="1"/>
              </p:cNvSpPr>
              <p:nvPr/>
            </p:nvSpPr>
            <p:spPr bwMode="auto">
              <a:xfrm>
                <a:off x="3763067" y="6049626"/>
                <a:ext cx="793921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CopY</a:t>
                </a:r>
              </a:p>
            </p:txBody>
          </p:sp>
          <p:sp>
            <p:nvSpPr>
              <p:cNvPr id="72" name="71 CuadroTexto"/>
              <p:cNvSpPr txBox="1">
                <a:spLocks noChangeArrowheads="1"/>
              </p:cNvSpPr>
              <p:nvPr/>
            </p:nvSpPr>
            <p:spPr bwMode="auto">
              <a:xfrm>
                <a:off x="3539277" y="1901098"/>
                <a:ext cx="45388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Fis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15 CuadroTexto"/>
              <p:cNvSpPr txBox="1">
                <a:spLocks noChangeArrowheads="1"/>
              </p:cNvSpPr>
              <p:nvPr/>
            </p:nvSpPr>
            <p:spPr bwMode="auto">
              <a:xfrm>
                <a:off x="1900212" y="4258818"/>
                <a:ext cx="756155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GalR</a:t>
                </a:r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-S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Oval 61"/>
              <p:cNvSpPr/>
              <p:nvPr/>
            </p:nvSpPr>
            <p:spPr>
              <a:xfrm>
                <a:off x="3155053" y="3212504"/>
                <a:ext cx="130598" cy="178320"/>
              </a:xfrm>
              <a:prstGeom prst="ellipse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16 CuadroTexto"/>
              <p:cNvSpPr txBox="1">
                <a:spLocks noChangeArrowheads="1"/>
              </p:cNvSpPr>
              <p:nvPr/>
            </p:nvSpPr>
            <p:spPr bwMode="auto">
              <a:xfrm>
                <a:off x="6607546" y="2768642"/>
                <a:ext cx="654439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DeoR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auto">
            <a:xfrm>
              <a:off x="34925" y="5572125"/>
              <a:ext cx="561719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50000"/>
                </a:spcBef>
                <a:defRPr/>
              </a:pPr>
              <a:endParaRPr lang="es-ES" b="1" dirty="0" smtClean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342900" indent="-342900">
                <a:spcBef>
                  <a:spcPct val="50000"/>
                </a:spcBef>
                <a:defRPr/>
              </a:pP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485 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Nodes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(14 FT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families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)   </a:t>
              </a:r>
              <a:endParaRPr lang="es-ES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342900" indent="-342900">
                <a:spcBef>
                  <a:spcPct val="50000"/>
                </a:spcBef>
                <a:defRPr/>
              </a:pP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629 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Edges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(TF/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Operon</a:t>
              </a:r>
              <a:r>
                <a:rPr lang="es-ES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</a:p>
          </p:txBody>
        </p:sp>
        <p:sp>
          <p:nvSpPr>
            <p:cNvPr id="93" name="92 Elipse"/>
            <p:cNvSpPr/>
            <p:nvPr/>
          </p:nvSpPr>
          <p:spPr>
            <a:xfrm>
              <a:off x="2700932" y="6093296"/>
              <a:ext cx="142876" cy="14287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cxnSp>
          <p:nvCxnSpPr>
            <p:cNvPr id="94" name="93 Conector recto de flecha"/>
            <p:cNvCxnSpPr/>
            <p:nvPr/>
          </p:nvCxnSpPr>
          <p:spPr>
            <a:xfrm>
              <a:off x="2494534" y="6648118"/>
              <a:ext cx="36675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23866" r="6910" b="22859"/>
          <a:stretch/>
        </p:blipFill>
        <p:spPr bwMode="auto">
          <a:xfrm>
            <a:off x="5416105" y="5625020"/>
            <a:ext cx="3345015" cy="118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2047 Rectángulo"/>
          <p:cNvSpPr/>
          <p:nvPr/>
        </p:nvSpPr>
        <p:spPr>
          <a:xfrm>
            <a:off x="8192955" y="5555474"/>
            <a:ext cx="530598" cy="259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78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  <p:bldP spid="89" grpId="0"/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s-CL" sz="3000" b="1" i="1" dirty="0" err="1"/>
              <a:t>Enterococcus</a:t>
            </a:r>
            <a:r>
              <a:rPr lang="es-CL" sz="3000" b="1" i="1" dirty="0"/>
              <a:t> </a:t>
            </a:r>
            <a:r>
              <a:rPr lang="es-CL" sz="3000" b="1" i="1" dirty="0" smtClean="0"/>
              <a:t>faecalis TRN</a:t>
            </a:r>
            <a:endParaRPr lang="es-CL" sz="3000" dirty="0"/>
          </a:p>
        </p:txBody>
      </p:sp>
      <p:pic>
        <p:nvPicPr>
          <p:cNvPr id="105" name="10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4837" r="21111"/>
          <a:stretch/>
        </p:blipFill>
        <p:spPr>
          <a:xfrm>
            <a:off x="1356366" y="1517841"/>
            <a:ext cx="2057400" cy="1555857"/>
          </a:xfrm>
          <a:prstGeom prst="rect">
            <a:avLst/>
          </a:prstGeom>
        </p:spPr>
      </p:pic>
      <p:pic>
        <p:nvPicPr>
          <p:cNvPr id="106" name="10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6" y="3455908"/>
            <a:ext cx="3704900" cy="2530757"/>
          </a:xfrm>
          <a:prstGeom prst="rect">
            <a:avLst/>
          </a:prstGeom>
        </p:spPr>
      </p:pic>
      <p:sp>
        <p:nvSpPr>
          <p:cNvPr id="107" name="106 Rectángulo"/>
          <p:cNvSpPr/>
          <p:nvPr/>
        </p:nvSpPr>
        <p:spPr>
          <a:xfrm>
            <a:off x="518166" y="1244898"/>
            <a:ext cx="3924435" cy="4953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CuadroTexto"/>
          <p:cNvSpPr txBox="1"/>
          <p:nvPr/>
        </p:nvSpPr>
        <p:spPr>
          <a:xfrm>
            <a:off x="1302484" y="949865"/>
            <a:ext cx="21868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Sub-network copper activated</a:t>
            </a:r>
            <a:endParaRPr lang="en-US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9" name="108 Grupo"/>
          <p:cNvGrpSpPr/>
          <p:nvPr/>
        </p:nvGrpSpPr>
        <p:grpSpPr>
          <a:xfrm>
            <a:off x="733882" y="3516941"/>
            <a:ext cx="1223076" cy="1700762"/>
            <a:chOff x="720024" y="3038233"/>
            <a:chExt cx="1223076" cy="1700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0" name="109 Conector recto"/>
            <p:cNvCxnSpPr/>
            <p:nvPr/>
          </p:nvCxnSpPr>
          <p:spPr>
            <a:xfrm flipV="1">
              <a:off x="914400" y="3581400"/>
              <a:ext cx="1028700" cy="1140660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10 Conector recto"/>
            <p:cNvCxnSpPr/>
            <p:nvPr/>
          </p:nvCxnSpPr>
          <p:spPr>
            <a:xfrm flipH="1">
              <a:off x="720024" y="4738995"/>
              <a:ext cx="184950" cy="0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11 Conector recto"/>
            <p:cNvCxnSpPr/>
            <p:nvPr/>
          </p:nvCxnSpPr>
          <p:spPr>
            <a:xfrm flipV="1">
              <a:off x="729449" y="3929072"/>
              <a:ext cx="0" cy="809923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112 Conector recto"/>
            <p:cNvCxnSpPr/>
            <p:nvPr/>
          </p:nvCxnSpPr>
          <p:spPr>
            <a:xfrm flipV="1">
              <a:off x="1943100" y="3038233"/>
              <a:ext cx="0" cy="543167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113 Conector recto"/>
            <p:cNvCxnSpPr/>
            <p:nvPr/>
          </p:nvCxnSpPr>
          <p:spPr>
            <a:xfrm flipV="1">
              <a:off x="1431410" y="3038233"/>
              <a:ext cx="511690" cy="9767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114 Rectángulo"/>
          <p:cNvSpPr/>
          <p:nvPr/>
        </p:nvSpPr>
        <p:spPr>
          <a:xfrm>
            <a:off x="3140852" y="3724479"/>
            <a:ext cx="639241" cy="447862"/>
          </a:xfrm>
          <a:prstGeom prst="rect">
            <a:avLst/>
          </a:prstGeom>
          <a:noFill/>
          <a:ln w="12700">
            <a:solidFill>
              <a:srgbClr val="00CC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115 Conector recto"/>
          <p:cNvCxnSpPr/>
          <p:nvPr/>
        </p:nvCxnSpPr>
        <p:spPr>
          <a:xfrm flipV="1">
            <a:off x="2342193" y="3493615"/>
            <a:ext cx="0" cy="63335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16 Conector recto"/>
          <p:cNvCxnSpPr/>
          <p:nvPr/>
        </p:nvCxnSpPr>
        <p:spPr>
          <a:xfrm>
            <a:off x="2342193" y="3498243"/>
            <a:ext cx="76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117 Conector recto"/>
          <p:cNvCxnSpPr/>
          <p:nvPr/>
        </p:nvCxnSpPr>
        <p:spPr>
          <a:xfrm>
            <a:off x="3104193" y="3493615"/>
            <a:ext cx="0" cy="77816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118 Conector recto"/>
          <p:cNvCxnSpPr/>
          <p:nvPr/>
        </p:nvCxnSpPr>
        <p:spPr>
          <a:xfrm>
            <a:off x="3104193" y="4271777"/>
            <a:ext cx="10668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19 Conector recto"/>
          <p:cNvCxnSpPr/>
          <p:nvPr/>
        </p:nvCxnSpPr>
        <p:spPr>
          <a:xfrm>
            <a:off x="4170993" y="4271777"/>
            <a:ext cx="0" cy="169184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20 Conector recto"/>
          <p:cNvCxnSpPr/>
          <p:nvPr/>
        </p:nvCxnSpPr>
        <p:spPr>
          <a:xfrm flipH="1">
            <a:off x="1990826" y="4127844"/>
            <a:ext cx="3429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21 Conector recto"/>
          <p:cNvCxnSpPr/>
          <p:nvPr/>
        </p:nvCxnSpPr>
        <p:spPr>
          <a:xfrm flipV="1">
            <a:off x="1257500" y="4117544"/>
            <a:ext cx="690032" cy="80213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recto"/>
          <p:cNvCxnSpPr/>
          <p:nvPr/>
        </p:nvCxnSpPr>
        <p:spPr>
          <a:xfrm>
            <a:off x="1255909" y="5936466"/>
            <a:ext cx="2904067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"/>
          <p:cNvCxnSpPr/>
          <p:nvPr/>
        </p:nvCxnSpPr>
        <p:spPr>
          <a:xfrm flipV="1">
            <a:off x="733526" y="3516941"/>
            <a:ext cx="711470" cy="851953"/>
          </a:xfrm>
          <a:prstGeom prst="line">
            <a:avLst/>
          </a:prstGeom>
          <a:ln w="12700">
            <a:solidFill>
              <a:srgbClr val="0033CC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124 Conector recto"/>
          <p:cNvCxnSpPr/>
          <p:nvPr/>
        </p:nvCxnSpPr>
        <p:spPr>
          <a:xfrm>
            <a:off x="1266926" y="4929101"/>
            <a:ext cx="0" cy="100911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12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t="66082" r="55417" b="-1"/>
          <a:stretch/>
        </p:blipFill>
        <p:spPr>
          <a:xfrm>
            <a:off x="1457877" y="2601866"/>
            <a:ext cx="571723" cy="619673"/>
          </a:xfrm>
          <a:prstGeom prst="rect">
            <a:avLst/>
          </a:prstGeom>
        </p:spPr>
      </p:pic>
      <p:sp>
        <p:nvSpPr>
          <p:cNvPr id="127" name="126 Forma libre"/>
          <p:cNvSpPr/>
          <p:nvPr/>
        </p:nvSpPr>
        <p:spPr>
          <a:xfrm>
            <a:off x="1715659" y="2417575"/>
            <a:ext cx="577082" cy="541867"/>
          </a:xfrm>
          <a:custGeom>
            <a:avLst/>
            <a:gdLst>
              <a:gd name="connsiteX0" fmla="*/ 101600 w 577082"/>
              <a:gd name="connsiteY0" fmla="*/ 313267 h 541867"/>
              <a:gd name="connsiteX1" fmla="*/ 169334 w 577082"/>
              <a:gd name="connsiteY1" fmla="*/ 389467 h 541867"/>
              <a:gd name="connsiteX2" fmla="*/ 262467 w 577082"/>
              <a:gd name="connsiteY2" fmla="*/ 414867 h 541867"/>
              <a:gd name="connsiteX3" fmla="*/ 287867 w 577082"/>
              <a:gd name="connsiteY3" fmla="*/ 423334 h 541867"/>
              <a:gd name="connsiteX4" fmla="*/ 338667 w 577082"/>
              <a:gd name="connsiteY4" fmla="*/ 457200 h 541867"/>
              <a:gd name="connsiteX5" fmla="*/ 372534 w 577082"/>
              <a:gd name="connsiteY5" fmla="*/ 499534 h 541867"/>
              <a:gd name="connsiteX6" fmla="*/ 397934 w 577082"/>
              <a:gd name="connsiteY6" fmla="*/ 508000 h 541867"/>
              <a:gd name="connsiteX7" fmla="*/ 414867 w 577082"/>
              <a:gd name="connsiteY7" fmla="*/ 524934 h 541867"/>
              <a:gd name="connsiteX8" fmla="*/ 457200 w 577082"/>
              <a:gd name="connsiteY8" fmla="*/ 533400 h 541867"/>
              <a:gd name="connsiteX9" fmla="*/ 482600 w 577082"/>
              <a:gd name="connsiteY9" fmla="*/ 541867 h 541867"/>
              <a:gd name="connsiteX10" fmla="*/ 550334 w 577082"/>
              <a:gd name="connsiteY10" fmla="*/ 533400 h 541867"/>
              <a:gd name="connsiteX11" fmla="*/ 575734 w 577082"/>
              <a:gd name="connsiteY11" fmla="*/ 524934 h 541867"/>
              <a:gd name="connsiteX12" fmla="*/ 567267 w 577082"/>
              <a:gd name="connsiteY12" fmla="*/ 457200 h 541867"/>
              <a:gd name="connsiteX13" fmla="*/ 550334 w 577082"/>
              <a:gd name="connsiteY13" fmla="*/ 389467 h 541867"/>
              <a:gd name="connsiteX14" fmla="*/ 516467 w 577082"/>
              <a:gd name="connsiteY14" fmla="*/ 355600 h 541867"/>
              <a:gd name="connsiteX15" fmla="*/ 499534 w 577082"/>
              <a:gd name="connsiteY15" fmla="*/ 330200 h 541867"/>
              <a:gd name="connsiteX16" fmla="*/ 482600 w 577082"/>
              <a:gd name="connsiteY16" fmla="*/ 313267 h 541867"/>
              <a:gd name="connsiteX17" fmla="*/ 457200 w 577082"/>
              <a:gd name="connsiteY17" fmla="*/ 262467 h 541867"/>
              <a:gd name="connsiteX18" fmla="*/ 448734 w 577082"/>
              <a:gd name="connsiteY18" fmla="*/ 237067 h 541867"/>
              <a:gd name="connsiteX19" fmla="*/ 389467 w 577082"/>
              <a:gd name="connsiteY19" fmla="*/ 194734 h 541867"/>
              <a:gd name="connsiteX20" fmla="*/ 355600 w 577082"/>
              <a:gd name="connsiteY20" fmla="*/ 152400 h 541867"/>
              <a:gd name="connsiteX21" fmla="*/ 330200 w 577082"/>
              <a:gd name="connsiteY21" fmla="*/ 101600 h 541867"/>
              <a:gd name="connsiteX22" fmla="*/ 321734 w 577082"/>
              <a:gd name="connsiteY22" fmla="*/ 76200 h 541867"/>
              <a:gd name="connsiteX23" fmla="*/ 296334 w 577082"/>
              <a:gd name="connsiteY23" fmla="*/ 59267 h 541867"/>
              <a:gd name="connsiteX24" fmla="*/ 279400 w 577082"/>
              <a:gd name="connsiteY24" fmla="*/ 42334 h 541867"/>
              <a:gd name="connsiteX25" fmla="*/ 254000 w 577082"/>
              <a:gd name="connsiteY25" fmla="*/ 33867 h 541867"/>
              <a:gd name="connsiteX26" fmla="*/ 220134 w 577082"/>
              <a:gd name="connsiteY26" fmla="*/ 16934 h 541867"/>
              <a:gd name="connsiteX27" fmla="*/ 169334 w 577082"/>
              <a:gd name="connsiteY27" fmla="*/ 0 h 541867"/>
              <a:gd name="connsiteX28" fmla="*/ 118534 w 577082"/>
              <a:gd name="connsiteY28" fmla="*/ 8467 h 541867"/>
              <a:gd name="connsiteX29" fmla="*/ 93134 w 577082"/>
              <a:gd name="connsiteY29" fmla="*/ 16934 h 541867"/>
              <a:gd name="connsiteX30" fmla="*/ 84667 w 577082"/>
              <a:gd name="connsiteY30" fmla="*/ 42334 h 541867"/>
              <a:gd name="connsiteX31" fmla="*/ 33867 w 577082"/>
              <a:gd name="connsiteY31" fmla="*/ 93134 h 541867"/>
              <a:gd name="connsiteX32" fmla="*/ 16934 w 577082"/>
              <a:gd name="connsiteY32" fmla="*/ 118534 h 541867"/>
              <a:gd name="connsiteX33" fmla="*/ 0 w 577082"/>
              <a:gd name="connsiteY33" fmla="*/ 177800 h 541867"/>
              <a:gd name="connsiteX34" fmla="*/ 8467 w 577082"/>
              <a:gd name="connsiteY34" fmla="*/ 279400 h 541867"/>
              <a:gd name="connsiteX35" fmla="*/ 67734 w 577082"/>
              <a:gd name="connsiteY35" fmla="*/ 321734 h 541867"/>
              <a:gd name="connsiteX36" fmla="*/ 101600 w 577082"/>
              <a:gd name="connsiteY36" fmla="*/ 313267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7082" h="541867">
                <a:moveTo>
                  <a:pt x="101600" y="313267"/>
                </a:moveTo>
                <a:cubicBezTo>
                  <a:pt x="118533" y="324556"/>
                  <a:pt x="156614" y="385227"/>
                  <a:pt x="169334" y="389467"/>
                </a:cubicBezTo>
                <a:cubicBezTo>
                  <a:pt x="278327" y="425797"/>
                  <a:pt x="166721" y="390930"/>
                  <a:pt x="262467" y="414867"/>
                </a:cubicBezTo>
                <a:cubicBezTo>
                  <a:pt x="271125" y="417032"/>
                  <a:pt x="280065" y="419000"/>
                  <a:pt x="287867" y="423334"/>
                </a:cubicBezTo>
                <a:cubicBezTo>
                  <a:pt x="305657" y="433217"/>
                  <a:pt x="338667" y="457200"/>
                  <a:pt x="338667" y="457200"/>
                </a:cubicBezTo>
                <a:cubicBezTo>
                  <a:pt x="346358" y="468737"/>
                  <a:pt x="359129" y="491491"/>
                  <a:pt x="372534" y="499534"/>
                </a:cubicBezTo>
                <a:cubicBezTo>
                  <a:pt x="380187" y="504126"/>
                  <a:pt x="389467" y="505178"/>
                  <a:pt x="397934" y="508000"/>
                </a:cubicBezTo>
                <a:cubicBezTo>
                  <a:pt x="403578" y="513645"/>
                  <a:pt x="407530" y="521789"/>
                  <a:pt x="414867" y="524934"/>
                </a:cubicBezTo>
                <a:cubicBezTo>
                  <a:pt x="428094" y="530603"/>
                  <a:pt x="443239" y="529910"/>
                  <a:pt x="457200" y="533400"/>
                </a:cubicBezTo>
                <a:cubicBezTo>
                  <a:pt x="465858" y="535565"/>
                  <a:pt x="474133" y="539045"/>
                  <a:pt x="482600" y="541867"/>
                </a:cubicBezTo>
                <a:cubicBezTo>
                  <a:pt x="505178" y="539045"/>
                  <a:pt x="527947" y="537470"/>
                  <a:pt x="550334" y="533400"/>
                </a:cubicBezTo>
                <a:cubicBezTo>
                  <a:pt x="559115" y="531804"/>
                  <a:pt x="573798" y="533646"/>
                  <a:pt x="575734" y="524934"/>
                </a:cubicBezTo>
                <a:cubicBezTo>
                  <a:pt x="580670" y="502722"/>
                  <a:pt x="570727" y="479689"/>
                  <a:pt x="567267" y="457200"/>
                </a:cubicBezTo>
                <a:cubicBezTo>
                  <a:pt x="566641" y="453129"/>
                  <a:pt x="557402" y="399363"/>
                  <a:pt x="550334" y="389467"/>
                </a:cubicBezTo>
                <a:cubicBezTo>
                  <a:pt x="541055" y="376476"/>
                  <a:pt x="527756" y="366889"/>
                  <a:pt x="516467" y="355600"/>
                </a:cubicBezTo>
                <a:cubicBezTo>
                  <a:pt x="509272" y="348405"/>
                  <a:pt x="505891" y="338146"/>
                  <a:pt x="499534" y="330200"/>
                </a:cubicBezTo>
                <a:cubicBezTo>
                  <a:pt x="494547" y="323967"/>
                  <a:pt x="488245" y="318911"/>
                  <a:pt x="482600" y="313267"/>
                </a:cubicBezTo>
                <a:cubicBezTo>
                  <a:pt x="461321" y="249424"/>
                  <a:pt x="490026" y="328118"/>
                  <a:pt x="457200" y="262467"/>
                </a:cubicBezTo>
                <a:cubicBezTo>
                  <a:pt x="453209" y="254485"/>
                  <a:pt x="453921" y="244329"/>
                  <a:pt x="448734" y="237067"/>
                </a:cubicBezTo>
                <a:cubicBezTo>
                  <a:pt x="423623" y="201911"/>
                  <a:pt x="421591" y="205441"/>
                  <a:pt x="389467" y="194734"/>
                </a:cubicBezTo>
                <a:cubicBezTo>
                  <a:pt x="373719" y="178985"/>
                  <a:pt x="366279" y="173758"/>
                  <a:pt x="355600" y="152400"/>
                </a:cubicBezTo>
                <a:cubicBezTo>
                  <a:pt x="320546" y="82293"/>
                  <a:pt x="378731" y="174394"/>
                  <a:pt x="330200" y="101600"/>
                </a:cubicBezTo>
                <a:cubicBezTo>
                  <a:pt x="327378" y="93133"/>
                  <a:pt x="327309" y="83169"/>
                  <a:pt x="321734" y="76200"/>
                </a:cubicBezTo>
                <a:cubicBezTo>
                  <a:pt x="315377" y="68254"/>
                  <a:pt x="304280" y="65624"/>
                  <a:pt x="296334" y="59267"/>
                </a:cubicBezTo>
                <a:cubicBezTo>
                  <a:pt x="290101" y="54280"/>
                  <a:pt x="286245" y="46441"/>
                  <a:pt x="279400" y="42334"/>
                </a:cubicBezTo>
                <a:cubicBezTo>
                  <a:pt x="271747" y="37742"/>
                  <a:pt x="262203" y="37383"/>
                  <a:pt x="254000" y="33867"/>
                </a:cubicBezTo>
                <a:cubicBezTo>
                  <a:pt x="242399" y="28895"/>
                  <a:pt x="231852" y="21621"/>
                  <a:pt x="220134" y="16934"/>
                </a:cubicBezTo>
                <a:cubicBezTo>
                  <a:pt x="203561" y="10305"/>
                  <a:pt x="169334" y="0"/>
                  <a:pt x="169334" y="0"/>
                </a:cubicBezTo>
                <a:cubicBezTo>
                  <a:pt x="152401" y="2822"/>
                  <a:pt x="135292" y="4743"/>
                  <a:pt x="118534" y="8467"/>
                </a:cubicBezTo>
                <a:cubicBezTo>
                  <a:pt x="109822" y="10403"/>
                  <a:pt x="99445" y="10623"/>
                  <a:pt x="93134" y="16934"/>
                </a:cubicBezTo>
                <a:cubicBezTo>
                  <a:pt x="86823" y="23245"/>
                  <a:pt x="90146" y="35289"/>
                  <a:pt x="84667" y="42334"/>
                </a:cubicBezTo>
                <a:cubicBezTo>
                  <a:pt x="69965" y="61237"/>
                  <a:pt x="47150" y="73208"/>
                  <a:pt x="33867" y="93134"/>
                </a:cubicBezTo>
                <a:cubicBezTo>
                  <a:pt x="28223" y="101601"/>
                  <a:pt x="21485" y="109433"/>
                  <a:pt x="16934" y="118534"/>
                </a:cubicBezTo>
                <a:cubicBezTo>
                  <a:pt x="10861" y="130681"/>
                  <a:pt x="2713" y="166948"/>
                  <a:pt x="0" y="177800"/>
                </a:cubicBezTo>
                <a:cubicBezTo>
                  <a:pt x="2822" y="211667"/>
                  <a:pt x="-1670" y="246963"/>
                  <a:pt x="8467" y="279400"/>
                </a:cubicBezTo>
                <a:cubicBezTo>
                  <a:pt x="14811" y="299700"/>
                  <a:pt x="46102" y="319330"/>
                  <a:pt x="67734" y="321734"/>
                </a:cubicBezTo>
                <a:cubicBezTo>
                  <a:pt x="84564" y="323604"/>
                  <a:pt x="84667" y="301978"/>
                  <a:pt x="101600" y="31326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127 Conector recto"/>
          <p:cNvCxnSpPr/>
          <p:nvPr/>
        </p:nvCxnSpPr>
        <p:spPr>
          <a:xfrm>
            <a:off x="1345094" y="1517841"/>
            <a:ext cx="0" cy="104266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128 Conector recto"/>
          <p:cNvCxnSpPr/>
          <p:nvPr/>
        </p:nvCxnSpPr>
        <p:spPr>
          <a:xfrm>
            <a:off x="1345094" y="1517841"/>
            <a:ext cx="20574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"/>
          <p:cNvCxnSpPr/>
          <p:nvPr/>
        </p:nvCxnSpPr>
        <p:spPr>
          <a:xfrm>
            <a:off x="2360916" y="2560508"/>
            <a:ext cx="8326" cy="54915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"/>
          <p:cNvCxnSpPr/>
          <p:nvPr/>
        </p:nvCxnSpPr>
        <p:spPr>
          <a:xfrm>
            <a:off x="3402494" y="1517841"/>
            <a:ext cx="0" cy="157870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"/>
          <p:cNvCxnSpPr/>
          <p:nvPr/>
        </p:nvCxnSpPr>
        <p:spPr>
          <a:xfrm flipH="1">
            <a:off x="2373794" y="3109428"/>
            <a:ext cx="103997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32 Conector recto"/>
          <p:cNvCxnSpPr/>
          <p:nvPr/>
        </p:nvCxnSpPr>
        <p:spPr>
          <a:xfrm>
            <a:off x="1345094" y="2560508"/>
            <a:ext cx="98863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133 Rectángulo"/>
          <p:cNvSpPr/>
          <p:nvPr/>
        </p:nvSpPr>
        <p:spPr>
          <a:xfrm>
            <a:off x="1434142" y="2601866"/>
            <a:ext cx="595458" cy="514734"/>
          </a:xfrm>
          <a:prstGeom prst="rect">
            <a:avLst/>
          </a:prstGeom>
          <a:noFill/>
          <a:ln w="12700">
            <a:solidFill>
              <a:srgbClr val="00CC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Rectángulo"/>
          <p:cNvSpPr/>
          <p:nvPr/>
        </p:nvSpPr>
        <p:spPr>
          <a:xfrm>
            <a:off x="522118" y="929692"/>
            <a:ext cx="3920483" cy="2787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6" name="13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964050"/>
              </p:ext>
            </p:extLst>
          </p:nvPr>
        </p:nvGraphicFramePr>
        <p:xfrm>
          <a:off x="518165" y="6279946"/>
          <a:ext cx="4000501" cy="381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36204"/>
                <a:gridCol w="180020"/>
                <a:gridCol w="1800200"/>
                <a:gridCol w="184077"/>
              </a:tblGrid>
              <a:tr h="190500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 regulated 0.05 and 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mM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 regulated 0.05 or 0.5 mM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Down </a:t>
                      </a:r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regulated 0.05 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0.5 mM 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Down regulated 0.05 or 0.5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  <p:sp>
        <p:nvSpPr>
          <p:cNvPr id="137" name="22 CuadroTexto"/>
          <p:cNvSpPr txBox="1">
            <a:spLocks noChangeArrowheads="1"/>
          </p:cNvSpPr>
          <p:nvPr/>
        </p:nvSpPr>
        <p:spPr bwMode="auto">
          <a:xfrm>
            <a:off x="1425402" y="2858013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CopY</a:t>
            </a:r>
          </a:p>
        </p:txBody>
      </p:sp>
      <p:sp>
        <p:nvSpPr>
          <p:cNvPr id="138" name="22 CuadroTexto"/>
          <p:cNvSpPr txBox="1">
            <a:spLocks noChangeArrowheads="1"/>
          </p:cNvSpPr>
          <p:nvPr/>
        </p:nvSpPr>
        <p:spPr bwMode="auto">
          <a:xfrm>
            <a:off x="2583483" y="2254058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LysR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22 CuadroTexto"/>
          <p:cNvSpPr txBox="1">
            <a:spLocks noChangeArrowheads="1"/>
          </p:cNvSpPr>
          <p:nvPr/>
        </p:nvSpPr>
        <p:spPr bwMode="auto">
          <a:xfrm>
            <a:off x="1726386" y="208796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ArgR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22 CuadroTexto"/>
          <p:cNvSpPr txBox="1">
            <a:spLocks noChangeArrowheads="1"/>
          </p:cNvSpPr>
          <p:nvPr/>
        </p:nvSpPr>
        <p:spPr bwMode="auto">
          <a:xfrm>
            <a:off x="2313097" y="2883322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PhoP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22 CuadroTexto"/>
          <p:cNvSpPr txBox="1">
            <a:spLocks noChangeArrowheads="1"/>
          </p:cNvSpPr>
          <p:nvPr/>
        </p:nvSpPr>
        <p:spPr bwMode="auto">
          <a:xfrm>
            <a:off x="3144670" y="3970819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CopY</a:t>
            </a:r>
          </a:p>
        </p:txBody>
      </p:sp>
      <p:sp>
        <p:nvSpPr>
          <p:cNvPr id="142" name="22 CuadroTexto"/>
          <p:cNvSpPr txBox="1">
            <a:spLocks noChangeArrowheads="1"/>
          </p:cNvSpPr>
          <p:nvPr/>
        </p:nvSpPr>
        <p:spPr bwMode="auto">
          <a:xfrm>
            <a:off x="993901" y="4759532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22 CuadroTexto"/>
          <p:cNvSpPr txBox="1">
            <a:spLocks noChangeArrowheads="1"/>
          </p:cNvSpPr>
          <p:nvPr/>
        </p:nvSpPr>
        <p:spPr bwMode="auto">
          <a:xfrm>
            <a:off x="1541098" y="4125837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LexA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22 CuadroTexto"/>
          <p:cNvSpPr txBox="1">
            <a:spLocks noChangeArrowheads="1"/>
          </p:cNvSpPr>
          <p:nvPr/>
        </p:nvSpPr>
        <p:spPr bwMode="auto">
          <a:xfrm>
            <a:off x="1924463" y="5100709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LysR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22 CuadroTexto"/>
          <p:cNvSpPr txBox="1">
            <a:spLocks noChangeArrowheads="1"/>
          </p:cNvSpPr>
          <p:nvPr/>
        </p:nvSpPr>
        <p:spPr bwMode="auto">
          <a:xfrm>
            <a:off x="3231417" y="5005301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ArgR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22 CuadroTexto"/>
          <p:cNvSpPr txBox="1">
            <a:spLocks noChangeArrowheads="1"/>
          </p:cNvSpPr>
          <p:nvPr/>
        </p:nvSpPr>
        <p:spPr bwMode="auto">
          <a:xfrm>
            <a:off x="2390447" y="4046212"/>
            <a:ext cx="8739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CRP-FNR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22 CuadroTexto"/>
          <p:cNvSpPr txBox="1">
            <a:spLocks noChangeArrowheads="1"/>
          </p:cNvSpPr>
          <p:nvPr/>
        </p:nvSpPr>
        <p:spPr bwMode="auto">
          <a:xfrm>
            <a:off x="2766217" y="4680726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PurR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22 CuadroTexto"/>
          <p:cNvSpPr txBox="1">
            <a:spLocks noChangeArrowheads="1"/>
          </p:cNvSpPr>
          <p:nvPr/>
        </p:nvSpPr>
        <p:spPr bwMode="auto">
          <a:xfrm>
            <a:off x="2961528" y="5546276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MalI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148 CuadroTexto"/>
          <p:cNvSpPr txBox="1"/>
          <p:nvPr/>
        </p:nvSpPr>
        <p:spPr>
          <a:xfrm>
            <a:off x="266857" y="3231148"/>
            <a:ext cx="10791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L" dirty="0"/>
              <a:t>0.5 mM CuSO</a:t>
            </a:r>
            <a:r>
              <a:rPr lang="es-CL" baseline="-25000" dirty="0"/>
              <a:t>4</a:t>
            </a:r>
            <a:endParaRPr lang="en-US" baseline="-25000" dirty="0"/>
          </a:p>
        </p:txBody>
      </p:sp>
      <p:sp>
        <p:nvSpPr>
          <p:cNvPr id="150" name="149 CuadroTexto"/>
          <p:cNvSpPr txBox="1"/>
          <p:nvPr/>
        </p:nvSpPr>
        <p:spPr>
          <a:xfrm>
            <a:off x="251520" y="1279471"/>
            <a:ext cx="114967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L" dirty="0"/>
              <a:t>0.05 mM CuSO</a:t>
            </a:r>
            <a:r>
              <a:rPr lang="es-CL" baseline="-25000" dirty="0"/>
              <a:t>4</a:t>
            </a:r>
            <a:endParaRPr lang="en-US" baseline="-25000" dirty="0"/>
          </a:p>
        </p:txBody>
      </p:sp>
      <p:sp>
        <p:nvSpPr>
          <p:cNvPr id="151" name="150 Forma libre"/>
          <p:cNvSpPr/>
          <p:nvPr/>
        </p:nvSpPr>
        <p:spPr>
          <a:xfrm>
            <a:off x="2814231" y="5466446"/>
            <a:ext cx="236643" cy="79760"/>
          </a:xfrm>
          <a:custGeom>
            <a:avLst/>
            <a:gdLst>
              <a:gd name="connsiteX0" fmla="*/ 51275 w 236643"/>
              <a:gd name="connsiteY0" fmla="*/ 2848 h 79760"/>
              <a:gd name="connsiteX1" fmla="*/ 37032 w 236643"/>
              <a:gd name="connsiteY1" fmla="*/ 22789 h 79760"/>
              <a:gd name="connsiteX2" fmla="*/ 19940 w 236643"/>
              <a:gd name="connsiteY2" fmla="*/ 25637 h 79760"/>
              <a:gd name="connsiteX3" fmla="*/ 0 w 236643"/>
              <a:gd name="connsiteY3" fmla="*/ 39880 h 79760"/>
              <a:gd name="connsiteX4" fmla="*/ 5697 w 236643"/>
              <a:gd name="connsiteY4" fmla="*/ 59820 h 79760"/>
              <a:gd name="connsiteX5" fmla="*/ 42729 w 236643"/>
              <a:gd name="connsiteY5" fmla="*/ 74063 h 79760"/>
              <a:gd name="connsiteX6" fmla="*/ 91155 w 236643"/>
              <a:gd name="connsiteY6" fmla="*/ 79760 h 79760"/>
              <a:gd name="connsiteX7" fmla="*/ 139581 w 236643"/>
              <a:gd name="connsiteY7" fmla="*/ 76912 h 79760"/>
              <a:gd name="connsiteX8" fmla="*/ 150976 w 236643"/>
              <a:gd name="connsiteY8" fmla="*/ 74063 h 79760"/>
              <a:gd name="connsiteX9" fmla="*/ 170916 w 236643"/>
              <a:gd name="connsiteY9" fmla="*/ 68366 h 79760"/>
              <a:gd name="connsiteX10" fmla="*/ 202251 w 236643"/>
              <a:gd name="connsiteY10" fmla="*/ 62669 h 79760"/>
              <a:gd name="connsiteX11" fmla="*/ 219342 w 236643"/>
              <a:gd name="connsiteY11" fmla="*/ 56972 h 79760"/>
              <a:gd name="connsiteX12" fmla="*/ 233585 w 236643"/>
              <a:gd name="connsiteY12" fmla="*/ 45577 h 79760"/>
              <a:gd name="connsiteX13" fmla="*/ 233585 w 236643"/>
              <a:gd name="connsiteY13" fmla="*/ 28486 h 79760"/>
              <a:gd name="connsiteX14" fmla="*/ 222191 w 236643"/>
              <a:gd name="connsiteY14" fmla="*/ 25637 h 79760"/>
              <a:gd name="connsiteX15" fmla="*/ 202251 w 236643"/>
              <a:gd name="connsiteY15" fmla="*/ 14243 h 79760"/>
              <a:gd name="connsiteX16" fmla="*/ 165219 w 236643"/>
              <a:gd name="connsiteY16" fmla="*/ 8546 h 79760"/>
              <a:gd name="connsiteX17" fmla="*/ 148127 w 236643"/>
              <a:gd name="connsiteY17" fmla="*/ 5697 h 79760"/>
              <a:gd name="connsiteX18" fmla="*/ 136733 w 236643"/>
              <a:gd name="connsiteY18" fmla="*/ 2848 h 79760"/>
              <a:gd name="connsiteX19" fmla="*/ 99701 w 236643"/>
              <a:gd name="connsiteY19" fmla="*/ 0 h 79760"/>
              <a:gd name="connsiteX20" fmla="*/ 71215 w 236643"/>
              <a:gd name="connsiteY20" fmla="*/ 2848 h 79760"/>
              <a:gd name="connsiteX21" fmla="*/ 62669 w 236643"/>
              <a:gd name="connsiteY21" fmla="*/ 5697 h 79760"/>
              <a:gd name="connsiteX22" fmla="*/ 51275 w 236643"/>
              <a:gd name="connsiteY22" fmla="*/ 2848 h 7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6643" h="79760">
                <a:moveTo>
                  <a:pt x="51275" y="2848"/>
                </a:moveTo>
                <a:cubicBezTo>
                  <a:pt x="47002" y="5697"/>
                  <a:pt x="41991" y="20929"/>
                  <a:pt x="37032" y="22789"/>
                </a:cubicBezTo>
                <a:cubicBezTo>
                  <a:pt x="31624" y="24817"/>
                  <a:pt x="25637" y="24688"/>
                  <a:pt x="19940" y="25637"/>
                </a:cubicBezTo>
                <a:cubicBezTo>
                  <a:pt x="0" y="32284"/>
                  <a:pt x="4748" y="25637"/>
                  <a:pt x="0" y="39880"/>
                </a:cubicBezTo>
                <a:cubicBezTo>
                  <a:pt x="151" y="40483"/>
                  <a:pt x="4239" y="58070"/>
                  <a:pt x="5697" y="59820"/>
                </a:cubicBezTo>
                <a:cubicBezTo>
                  <a:pt x="15088" y="71088"/>
                  <a:pt x="29466" y="72023"/>
                  <a:pt x="42729" y="74063"/>
                </a:cubicBezTo>
                <a:cubicBezTo>
                  <a:pt x="66135" y="77664"/>
                  <a:pt x="64488" y="77094"/>
                  <a:pt x="91155" y="79760"/>
                </a:cubicBezTo>
                <a:cubicBezTo>
                  <a:pt x="107297" y="78811"/>
                  <a:pt x="123484" y="78445"/>
                  <a:pt x="139581" y="76912"/>
                </a:cubicBezTo>
                <a:cubicBezTo>
                  <a:pt x="143479" y="76541"/>
                  <a:pt x="147199" y="75093"/>
                  <a:pt x="150976" y="74063"/>
                </a:cubicBezTo>
                <a:cubicBezTo>
                  <a:pt x="157645" y="72244"/>
                  <a:pt x="164210" y="70043"/>
                  <a:pt x="170916" y="68366"/>
                </a:cubicBezTo>
                <a:cubicBezTo>
                  <a:pt x="178890" y="66372"/>
                  <a:pt x="194618" y="63941"/>
                  <a:pt x="202251" y="62669"/>
                </a:cubicBezTo>
                <a:cubicBezTo>
                  <a:pt x="207948" y="60770"/>
                  <a:pt x="216011" y="61969"/>
                  <a:pt x="219342" y="56972"/>
                </a:cubicBezTo>
                <a:cubicBezTo>
                  <a:pt x="226705" y="45927"/>
                  <a:pt x="221791" y="49509"/>
                  <a:pt x="233585" y="45577"/>
                </a:cubicBezTo>
                <a:cubicBezTo>
                  <a:pt x="235185" y="40779"/>
                  <a:pt x="239583" y="33284"/>
                  <a:pt x="233585" y="28486"/>
                </a:cubicBezTo>
                <a:cubicBezTo>
                  <a:pt x="230528" y="26040"/>
                  <a:pt x="225989" y="26587"/>
                  <a:pt x="222191" y="25637"/>
                </a:cubicBezTo>
                <a:cubicBezTo>
                  <a:pt x="215108" y="20915"/>
                  <a:pt x="210511" y="17341"/>
                  <a:pt x="202251" y="14243"/>
                </a:cubicBezTo>
                <a:cubicBezTo>
                  <a:pt x="191484" y="10205"/>
                  <a:pt x="175050" y="9857"/>
                  <a:pt x="165219" y="8546"/>
                </a:cubicBezTo>
                <a:cubicBezTo>
                  <a:pt x="159494" y="7783"/>
                  <a:pt x="153791" y="6830"/>
                  <a:pt x="148127" y="5697"/>
                </a:cubicBezTo>
                <a:cubicBezTo>
                  <a:pt x="144288" y="4929"/>
                  <a:pt x="140621" y="3305"/>
                  <a:pt x="136733" y="2848"/>
                </a:cubicBezTo>
                <a:cubicBezTo>
                  <a:pt x="124437" y="1401"/>
                  <a:pt x="112045" y="949"/>
                  <a:pt x="99701" y="0"/>
                </a:cubicBezTo>
                <a:cubicBezTo>
                  <a:pt x="90206" y="949"/>
                  <a:pt x="80647" y="1397"/>
                  <a:pt x="71215" y="2848"/>
                </a:cubicBezTo>
                <a:cubicBezTo>
                  <a:pt x="68247" y="3305"/>
                  <a:pt x="65566" y="4907"/>
                  <a:pt x="62669" y="5697"/>
                </a:cubicBezTo>
                <a:cubicBezTo>
                  <a:pt x="40092" y="11855"/>
                  <a:pt x="55548" y="-1"/>
                  <a:pt x="51275" y="28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2005441" y="3768432"/>
            <a:ext cx="125761" cy="12183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22 CuadroTexto"/>
          <p:cNvSpPr txBox="1">
            <a:spLocks noChangeArrowheads="1"/>
          </p:cNvSpPr>
          <p:nvPr/>
        </p:nvSpPr>
        <p:spPr bwMode="auto">
          <a:xfrm>
            <a:off x="483228" y="4474739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adc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22 CuadroTexto"/>
          <p:cNvSpPr txBox="1">
            <a:spLocks noChangeArrowheads="1"/>
          </p:cNvSpPr>
          <p:nvPr/>
        </p:nvSpPr>
        <p:spPr bwMode="auto">
          <a:xfrm>
            <a:off x="610004" y="416997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feo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22 CuadroTexto"/>
          <p:cNvSpPr txBox="1">
            <a:spLocks noChangeArrowheads="1"/>
          </p:cNvSpPr>
          <p:nvPr/>
        </p:nvSpPr>
        <p:spPr bwMode="auto">
          <a:xfrm>
            <a:off x="898036" y="406865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fhu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7" name="96 Grupo"/>
          <p:cNvGrpSpPr/>
          <p:nvPr/>
        </p:nvGrpSpPr>
        <p:grpSpPr>
          <a:xfrm>
            <a:off x="6542048" y="2738661"/>
            <a:ext cx="2242420" cy="1396503"/>
            <a:chOff x="6542048" y="2738661"/>
            <a:chExt cx="2242420" cy="1396503"/>
          </a:xfrm>
        </p:grpSpPr>
        <p:sp>
          <p:nvSpPr>
            <p:cNvPr id="98" name="97 CuadroTexto"/>
            <p:cNvSpPr txBox="1"/>
            <p:nvPr/>
          </p:nvSpPr>
          <p:spPr>
            <a:xfrm>
              <a:off x="7278863" y="3765832"/>
              <a:ext cx="1505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/>
                <a:t>Cu </a:t>
              </a:r>
              <a:r>
                <a:rPr lang="es-CL" dirty="0" err="1" smtClean="0"/>
                <a:t>Microarray</a:t>
              </a:r>
              <a:endParaRPr lang="es-CL" dirty="0"/>
            </a:p>
          </p:txBody>
        </p:sp>
        <p:sp>
          <p:nvSpPr>
            <p:cNvPr id="99" name="98 Cruz"/>
            <p:cNvSpPr/>
            <p:nvPr/>
          </p:nvSpPr>
          <p:spPr>
            <a:xfrm rot="2680805">
              <a:off x="6542048" y="3042168"/>
              <a:ext cx="524838" cy="512735"/>
            </a:xfrm>
            <a:prstGeom prst="plus">
              <a:avLst>
                <a:gd name="adj" fmla="val 43366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02" name="Picture 210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4088" t="6440" r="12739" b="18358"/>
            <a:stretch/>
          </p:blipFill>
          <p:spPr bwMode="auto">
            <a:xfrm>
              <a:off x="7362519" y="2738661"/>
              <a:ext cx="948450" cy="97837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943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s-CL" sz="3000" b="1" i="1" dirty="0" err="1"/>
              <a:t>Enterococcus</a:t>
            </a:r>
            <a:r>
              <a:rPr lang="es-CL" sz="3000" b="1" i="1" dirty="0"/>
              <a:t> </a:t>
            </a:r>
            <a:r>
              <a:rPr lang="es-CL" sz="3000" b="1" i="1" dirty="0" smtClean="0"/>
              <a:t>faecalis TRN</a:t>
            </a:r>
            <a:endParaRPr lang="es-CL" sz="3000" dirty="0"/>
          </a:p>
        </p:txBody>
      </p:sp>
      <p:sp>
        <p:nvSpPr>
          <p:cNvPr id="2048" name="2047 Rectángulo"/>
          <p:cNvSpPr/>
          <p:nvPr/>
        </p:nvSpPr>
        <p:spPr>
          <a:xfrm>
            <a:off x="8192955" y="5555474"/>
            <a:ext cx="530598" cy="259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5" name="10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4837" r="21111"/>
          <a:stretch/>
        </p:blipFill>
        <p:spPr>
          <a:xfrm>
            <a:off x="1356366" y="1517841"/>
            <a:ext cx="2057400" cy="1555857"/>
          </a:xfrm>
          <a:prstGeom prst="rect">
            <a:avLst/>
          </a:prstGeom>
        </p:spPr>
      </p:pic>
      <p:pic>
        <p:nvPicPr>
          <p:cNvPr id="106" name="10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6" y="3455908"/>
            <a:ext cx="3704900" cy="2530757"/>
          </a:xfrm>
          <a:prstGeom prst="rect">
            <a:avLst/>
          </a:prstGeom>
        </p:spPr>
      </p:pic>
      <p:sp>
        <p:nvSpPr>
          <p:cNvPr id="107" name="106 Rectángulo"/>
          <p:cNvSpPr/>
          <p:nvPr/>
        </p:nvSpPr>
        <p:spPr>
          <a:xfrm>
            <a:off x="518166" y="1244898"/>
            <a:ext cx="3924435" cy="4953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CuadroTexto"/>
          <p:cNvSpPr txBox="1"/>
          <p:nvPr/>
        </p:nvSpPr>
        <p:spPr>
          <a:xfrm>
            <a:off x="1302484" y="949865"/>
            <a:ext cx="21868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Sub-network copper activated</a:t>
            </a:r>
            <a:endParaRPr lang="en-US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9" name="108 Grupo"/>
          <p:cNvGrpSpPr/>
          <p:nvPr/>
        </p:nvGrpSpPr>
        <p:grpSpPr>
          <a:xfrm>
            <a:off x="733882" y="3516941"/>
            <a:ext cx="1223076" cy="1700762"/>
            <a:chOff x="720024" y="3038233"/>
            <a:chExt cx="1223076" cy="1700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0" name="109 Conector recto"/>
            <p:cNvCxnSpPr/>
            <p:nvPr/>
          </p:nvCxnSpPr>
          <p:spPr>
            <a:xfrm flipV="1">
              <a:off x="914400" y="3581400"/>
              <a:ext cx="1028700" cy="1140660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10 Conector recto"/>
            <p:cNvCxnSpPr/>
            <p:nvPr/>
          </p:nvCxnSpPr>
          <p:spPr>
            <a:xfrm flipH="1">
              <a:off x="720024" y="4738995"/>
              <a:ext cx="184950" cy="0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11 Conector recto"/>
            <p:cNvCxnSpPr/>
            <p:nvPr/>
          </p:nvCxnSpPr>
          <p:spPr>
            <a:xfrm flipV="1">
              <a:off x="729449" y="3929072"/>
              <a:ext cx="0" cy="809923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112 Conector recto"/>
            <p:cNvCxnSpPr/>
            <p:nvPr/>
          </p:nvCxnSpPr>
          <p:spPr>
            <a:xfrm flipV="1">
              <a:off x="1943100" y="3038233"/>
              <a:ext cx="0" cy="543167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113 Conector recto"/>
            <p:cNvCxnSpPr/>
            <p:nvPr/>
          </p:nvCxnSpPr>
          <p:spPr>
            <a:xfrm flipV="1">
              <a:off x="1431410" y="3038233"/>
              <a:ext cx="511690" cy="9767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114 Rectángulo"/>
          <p:cNvSpPr/>
          <p:nvPr/>
        </p:nvSpPr>
        <p:spPr>
          <a:xfrm>
            <a:off x="3140852" y="3724479"/>
            <a:ext cx="639241" cy="447862"/>
          </a:xfrm>
          <a:prstGeom prst="rect">
            <a:avLst/>
          </a:prstGeom>
          <a:noFill/>
          <a:ln w="12700">
            <a:solidFill>
              <a:srgbClr val="00CC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115 Conector recto"/>
          <p:cNvCxnSpPr/>
          <p:nvPr/>
        </p:nvCxnSpPr>
        <p:spPr>
          <a:xfrm flipV="1">
            <a:off x="2342193" y="3493615"/>
            <a:ext cx="0" cy="63335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16 Conector recto"/>
          <p:cNvCxnSpPr/>
          <p:nvPr/>
        </p:nvCxnSpPr>
        <p:spPr>
          <a:xfrm>
            <a:off x="2342193" y="3498243"/>
            <a:ext cx="76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117 Conector recto"/>
          <p:cNvCxnSpPr/>
          <p:nvPr/>
        </p:nvCxnSpPr>
        <p:spPr>
          <a:xfrm>
            <a:off x="3104193" y="3493615"/>
            <a:ext cx="0" cy="77816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118 Conector recto"/>
          <p:cNvCxnSpPr/>
          <p:nvPr/>
        </p:nvCxnSpPr>
        <p:spPr>
          <a:xfrm>
            <a:off x="3104193" y="4271777"/>
            <a:ext cx="10668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19 Conector recto"/>
          <p:cNvCxnSpPr/>
          <p:nvPr/>
        </p:nvCxnSpPr>
        <p:spPr>
          <a:xfrm>
            <a:off x="4170993" y="4271777"/>
            <a:ext cx="0" cy="169184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20 Conector recto"/>
          <p:cNvCxnSpPr/>
          <p:nvPr/>
        </p:nvCxnSpPr>
        <p:spPr>
          <a:xfrm flipH="1">
            <a:off x="1990826" y="4127844"/>
            <a:ext cx="3429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21 Conector recto"/>
          <p:cNvCxnSpPr/>
          <p:nvPr/>
        </p:nvCxnSpPr>
        <p:spPr>
          <a:xfrm flipV="1">
            <a:off x="1257500" y="4117544"/>
            <a:ext cx="690032" cy="80213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recto"/>
          <p:cNvCxnSpPr/>
          <p:nvPr/>
        </p:nvCxnSpPr>
        <p:spPr>
          <a:xfrm>
            <a:off x="1255909" y="5936466"/>
            <a:ext cx="2904067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"/>
          <p:cNvCxnSpPr/>
          <p:nvPr/>
        </p:nvCxnSpPr>
        <p:spPr>
          <a:xfrm flipV="1">
            <a:off x="733526" y="3516941"/>
            <a:ext cx="711470" cy="851953"/>
          </a:xfrm>
          <a:prstGeom prst="line">
            <a:avLst/>
          </a:prstGeom>
          <a:ln w="12700">
            <a:solidFill>
              <a:srgbClr val="0033CC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124 Conector recto"/>
          <p:cNvCxnSpPr/>
          <p:nvPr/>
        </p:nvCxnSpPr>
        <p:spPr>
          <a:xfrm>
            <a:off x="1266926" y="4929101"/>
            <a:ext cx="0" cy="100911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12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t="66082" r="55417" b="-1"/>
          <a:stretch/>
        </p:blipFill>
        <p:spPr>
          <a:xfrm>
            <a:off x="1457877" y="2601866"/>
            <a:ext cx="571723" cy="619673"/>
          </a:xfrm>
          <a:prstGeom prst="rect">
            <a:avLst/>
          </a:prstGeom>
        </p:spPr>
      </p:pic>
      <p:sp>
        <p:nvSpPr>
          <p:cNvPr id="127" name="126 Forma libre"/>
          <p:cNvSpPr/>
          <p:nvPr/>
        </p:nvSpPr>
        <p:spPr>
          <a:xfrm>
            <a:off x="1715659" y="2417575"/>
            <a:ext cx="577082" cy="541867"/>
          </a:xfrm>
          <a:custGeom>
            <a:avLst/>
            <a:gdLst>
              <a:gd name="connsiteX0" fmla="*/ 101600 w 577082"/>
              <a:gd name="connsiteY0" fmla="*/ 313267 h 541867"/>
              <a:gd name="connsiteX1" fmla="*/ 169334 w 577082"/>
              <a:gd name="connsiteY1" fmla="*/ 389467 h 541867"/>
              <a:gd name="connsiteX2" fmla="*/ 262467 w 577082"/>
              <a:gd name="connsiteY2" fmla="*/ 414867 h 541867"/>
              <a:gd name="connsiteX3" fmla="*/ 287867 w 577082"/>
              <a:gd name="connsiteY3" fmla="*/ 423334 h 541867"/>
              <a:gd name="connsiteX4" fmla="*/ 338667 w 577082"/>
              <a:gd name="connsiteY4" fmla="*/ 457200 h 541867"/>
              <a:gd name="connsiteX5" fmla="*/ 372534 w 577082"/>
              <a:gd name="connsiteY5" fmla="*/ 499534 h 541867"/>
              <a:gd name="connsiteX6" fmla="*/ 397934 w 577082"/>
              <a:gd name="connsiteY6" fmla="*/ 508000 h 541867"/>
              <a:gd name="connsiteX7" fmla="*/ 414867 w 577082"/>
              <a:gd name="connsiteY7" fmla="*/ 524934 h 541867"/>
              <a:gd name="connsiteX8" fmla="*/ 457200 w 577082"/>
              <a:gd name="connsiteY8" fmla="*/ 533400 h 541867"/>
              <a:gd name="connsiteX9" fmla="*/ 482600 w 577082"/>
              <a:gd name="connsiteY9" fmla="*/ 541867 h 541867"/>
              <a:gd name="connsiteX10" fmla="*/ 550334 w 577082"/>
              <a:gd name="connsiteY10" fmla="*/ 533400 h 541867"/>
              <a:gd name="connsiteX11" fmla="*/ 575734 w 577082"/>
              <a:gd name="connsiteY11" fmla="*/ 524934 h 541867"/>
              <a:gd name="connsiteX12" fmla="*/ 567267 w 577082"/>
              <a:gd name="connsiteY12" fmla="*/ 457200 h 541867"/>
              <a:gd name="connsiteX13" fmla="*/ 550334 w 577082"/>
              <a:gd name="connsiteY13" fmla="*/ 389467 h 541867"/>
              <a:gd name="connsiteX14" fmla="*/ 516467 w 577082"/>
              <a:gd name="connsiteY14" fmla="*/ 355600 h 541867"/>
              <a:gd name="connsiteX15" fmla="*/ 499534 w 577082"/>
              <a:gd name="connsiteY15" fmla="*/ 330200 h 541867"/>
              <a:gd name="connsiteX16" fmla="*/ 482600 w 577082"/>
              <a:gd name="connsiteY16" fmla="*/ 313267 h 541867"/>
              <a:gd name="connsiteX17" fmla="*/ 457200 w 577082"/>
              <a:gd name="connsiteY17" fmla="*/ 262467 h 541867"/>
              <a:gd name="connsiteX18" fmla="*/ 448734 w 577082"/>
              <a:gd name="connsiteY18" fmla="*/ 237067 h 541867"/>
              <a:gd name="connsiteX19" fmla="*/ 389467 w 577082"/>
              <a:gd name="connsiteY19" fmla="*/ 194734 h 541867"/>
              <a:gd name="connsiteX20" fmla="*/ 355600 w 577082"/>
              <a:gd name="connsiteY20" fmla="*/ 152400 h 541867"/>
              <a:gd name="connsiteX21" fmla="*/ 330200 w 577082"/>
              <a:gd name="connsiteY21" fmla="*/ 101600 h 541867"/>
              <a:gd name="connsiteX22" fmla="*/ 321734 w 577082"/>
              <a:gd name="connsiteY22" fmla="*/ 76200 h 541867"/>
              <a:gd name="connsiteX23" fmla="*/ 296334 w 577082"/>
              <a:gd name="connsiteY23" fmla="*/ 59267 h 541867"/>
              <a:gd name="connsiteX24" fmla="*/ 279400 w 577082"/>
              <a:gd name="connsiteY24" fmla="*/ 42334 h 541867"/>
              <a:gd name="connsiteX25" fmla="*/ 254000 w 577082"/>
              <a:gd name="connsiteY25" fmla="*/ 33867 h 541867"/>
              <a:gd name="connsiteX26" fmla="*/ 220134 w 577082"/>
              <a:gd name="connsiteY26" fmla="*/ 16934 h 541867"/>
              <a:gd name="connsiteX27" fmla="*/ 169334 w 577082"/>
              <a:gd name="connsiteY27" fmla="*/ 0 h 541867"/>
              <a:gd name="connsiteX28" fmla="*/ 118534 w 577082"/>
              <a:gd name="connsiteY28" fmla="*/ 8467 h 541867"/>
              <a:gd name="connsiteX29" fmla="*/ 93134 w 577082"/>
              <a:gd name="connsiteY29" fmla="*/ 16934 h 541867"/>
              <a:gd name="connsiteX30" fmla="*/ 84667 w 577082"/>
              <a:gd name="connsiteY30" fmla="*/ 42334 h 541867"/>
              <a:gd name="connsiteX31" fmla="*/ 33867 w 577082"/>
              <a:gd name="connsiteY31" fmla="*/ 93134 h 541867"/>
              <a:gd name="connsiteX32" fmla="*/ 16934 w 577082"/>
              <a:gd name="connsiteY32" fmla="*/ 118534 h 541867"/>
              <a:gd name="connsiteX33" fmla="*/ 0 w 577082"/>
              <a:gd name="connsiteY33" fmla="*/ 177800 h 541867"/>
              <a:gd name="connsiteX34" fmla="*/ 8467 w 577082"/>
              <a:gd name="connsiteY34" fmla="*/ 279400 h 541867"/>
              <a:gd name="connsiteX35" fmla="*/ 67734 w 577082"/>
              <a:gd name="connsiteY35" fmla="*/ 321734 h 541867"/>
              <a:gd name="connsiteX36" fmla="*/ 101600 w 577082"/>
              <a:gd name="connsiteY36" fmla="*/ 313267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7082" h="541867">
                <a:moveTo>
                  <a:pt x="101600" y="313267"/>
                </a:moveTo>
                <a:cubicBezTo>
                  <a:pt x="118533" y="324556"/>
                  <a:pt x="156614" y="385227"/>
                  <a:pt x="169334" y="389467"/>
                </a:cubicBezTo>
                <a:cubicBezTo>
                  <a:pt x="278327" y="425797"/>
                  <a:pt x="166721" y="390930"/>
                  <a:pt x="262467" y="414867"/>
                </a:cubicBezTo>
                <a:cubicBezTo>
                  <a:pt x="271125" y="417032"/>
                  <a:pt x="280065" y="419000"/>
                  <a:pt x="287867" y="423334"/>
                </a:cubicBezTo>
                <a:cubicBezTo>
                  <a:pt x="305657" y="433217"/>
                  <a:pt x="338667" y="457200"/>
                  <a:pt x="338667" y="457200"/>
                </a:cubicBezTo>
                <a:cubicBezTo>
                  <a:pt x="346358" y="468737"/>
                  <a:pt x="359129" y="491491"/>
                  <a:pt x="372534" y="499534"/>
                </a:cubicBezTo>
                <a:cubicBezTo>
                  <a:pt x="380187" y="504126"/>
                  <a:pt x="389467" y="505178"/>
                  <a:pt x="397934" y="508000"/>
                </a:cubicBezTo>
                <a:cubicBezTo>
                  <a:pt x="403578" y="513645"/>
                  <a:pt x="407530" y="521789"/>
                  <a:pt x="414867" y="524934"/>
                </a:cubicBezTo>
                <a:cubicBezTo>
                  <a:pt x="428094" y="530603"/>
                  <a:pt x="443239" y="529910"/>
                  <a:pt x="457200" y="533400"/>
                </a:cubicBezTo>
                <a:cubicBezTo>
                  <a:pt x="465858" y="535565"/>
                  <a:pt x="474133" y="539045"/>
                  <a:pt x="482600" y="541867"/>
                </a:cubicBezTo>
                <a:cubicBezTo>
                  <a:pt x="505178" y="539045"/>
                  <a:pt x="527947" y="537470"/>
                  <a:pt x="550334" y="533400"/>
                </a:cubicBezTo>
                <a:cubicBezTo>
                  <a:pt x="559115" y="531804"/>
                  <a:pt x="573798" y="533646"/>
                  <a:pt x="575734" y="524934"/>
                </a:cubicBezTo>
                <a:cubicBezTo>
                  <a:pt x="580670" y="502722"/>
                  <a:pt x="570727" y="479689"/>
                  <a:pt x="567267" y="457200"/>
                </a:cubicBezTo>
                <a:cubicBezTo>
                  <a:pt x="566641" y="453129"/>
                  <a:pt x="557402" y="399363"/>
                  <a:pt x="550334" y="389467"/>
                </a:cubicBezTo>
                <a:cubicBezTo>
                  <a:pt x="541055" y="376476"/>
                  <a:pt x="527756" y="366889"/>
                  <a:pt x="516467" y="355600"/>
                </a:cubicBezTo>
                <a:cubicBezTo>
                  <a:pt x="509272" y="348405"/>
                  <a:pt x="505891" y="338146"/>
                  <a:pt x="499534" y="330200"/>
                </a:cubicBezTo>
                <a:cubicBezTo>
                  <a:pt x="494547" y="323967"/>
                  <a:pt x="488245" y="318911"/>
                  <a:pt x="482600" y="313267"/>
                </a:cubicBezTo>
                <a:cubicBezTo>
                  <a:pt x="461321" y="249424"/>
                  <a:pt x="490026" y="328118"/>
                  <a:pt x="457200" y="262467"/>
                </a:cubicBezTo>
                <a:cubicBezTo>
                  <a:pt x="453209" y="254485"/>
                  <a:pt x="453921" y="244329"/>
                  <a:pt x="448734" y="237067"/>
                </a:cubicBezTo>
                <a:cubicBezTo>
                  <a:pt x="423623" y="201911"/>
                  <a:pt x="421591" y="205441"/>
                  <a:pt x="389467" y="194734"/>
                </a:cubicBezTo>
                <a:cubicBezTo>
                  <a:pt x="373719" y="178985"/>
                  <a:pt x="366279" y="173758"/>
                  <a:pt x="355600" y="152400"/>
                </a:cubicBezTo>
                <a:cubicBezTo>
                  <a:pt x="320546" y="82293"/>
                  <a:pt x="378731" y="174394"/>
                  <a:pt x="330200" y="101600"/>
                </a:cubicBezTo>
                <a:cubicBezTo>
                  <a:pt x="327378" y="93133"/>
                  <a:pt x="327309" y="83169"/>
                  <a:pt x="321734" y="76200"/>
                </a:cubicBezTo>
                <a:cubicBezTo>
                  <a:pt x="315377" y="68254"/>
                  <a:pt x="304280" y="65624"/>
                  <a:pt x="296334" y="59267"/>
                </a:cubicBezTo>
                <a:cubicBezTo>
                  <a:pt x="290101" y="54280"/>
                  <a:pt x="286245" y="46441"/>
                  <a:pt x="279400" y="42334"/>
                </a:cubicBezTo>
                <a:cubicBezTo>
                  <a:pt x="271747" y="37742"/>
                  <a:pt x="262203" y="37383"/>
                  <a:pt x="254000" y="33867"/>
                </a:cubicBezTo>
                <a:cubicBezTo>
                  <a:pt x="242399" y="28895"/>
                  <a:pt x="231852" y="21621"/>
                  <a:pt x="220134" y="16934"/>
                </a:cubicBezTo>
                <a:cubicBezTo>
                  <a:pt x="203561" y="10305"/>
                  <a:pt x="169334" y="0"/>
                  <a:pt x="169334" y="0"/>
                </a:cubicBezTo>
                <a:cubicBezTo>
                  <a:pt x="152401" y="2822"/>
                  <a:pt x="135292" y="4743"/>
                  <a:pt x="118534" y="8467"/>
                </a:cubicBezTo>
                <a:cubicBezTo>
                  <a:pt x="109822" y="10403"/>
                  <a:pt x="99445" y="10623"/>
                  <a:pt x="93134" y="16934"/>
                </a:cubicBezTo>
                <a:cubicBezTo>
                  <a:pt x="86823" y="23245"/>
                  <a:pt x="90146" y="35289"/>
                  <a:pt x="84667" y="42334"/>
                </a:cubicBezTo>
                <a:cubicBezTo>
                  <a:pt x="69965" y="61237"/>
                  <a:pt x="47150" y="73208"/>
                  <a:pt x="33867" y="93134"/>
                </a:cubicBezTo>
                <a:cubicBezTo>
                  <a:pt x="28223" y="101601"/>
                  <a:pt x="21485" y="109433"/>
                  <a:pt x="16934" y="118534"/>
                </a:cubicBezTo>
                <a:cubicBezTo>
                  <a:pt x="10861" y="130681"/>
                  <a:pt x="2713" y="166948"/>
                  <a:pt x="0" y="177800"/>
                </a:cubicBezTo>
                <a:cubicBezTo>
                  <a:pt x="2822" y="211667"/>
                  <a:pt x="-1670" y="246963"/>
                  <a:pt x="8467" y="279400"/>
                </a:cubicBezTo>
                <a:cubicBezTo>
                  <a:pt x="14811" y="299700"/>
                  <a:pt x="46102" y="319330"/>
                  <a:pt x="67734" y="321734"/>
                </a:cubicBezTo>
                <a:cubicBezTo>
                  <a:pt x="84564" y="323604"/>
                  <a:pt x="84667" y="301978"/>
                  <a:pt x="101600" y="31326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127 Conector recto"/>
          <p:cNvCxnSpPr/>
          <p:nvPr/>
        </p:nvCxnSpPr>
        <p:spPr>
          <a:xfrm>
            <a:off x="1345094" y="1517841"/>
            <a:ext cx="0" cy="104266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128 Conector recto"/>
          <p:cNvCxnSpPr/>
          <p:nvPr/>
        </p:nvCxnSpPr>
        <p:spPr>
          <a:xfrm>
            <a:off x="1345094" y="1517841"/>
            <a:ext cx="20574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"/>
          <p:cNvCxnSpPr/>
          <p:nvPr/>
        </p:nvCxnSpPr>
        <p:spPr>
          <a:xfrm>
            <a:off x="2360916" y="2560508"/>
            <a:ext cx="8326" cy="54915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"/>
          <p:cNvCxnSpPr/>
          <p:nvPr/>
        </p:nvCxnSpPr>
        <p:spPr>
          <a:xfrm>
            <a:off x="3402494" y="1517841"/>
            <a:ext cx="0" cy="157870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"/>
          <p:cNvCxnSpPr/>
          <p:nvPr/>
        </p:nvCxnSpPr>
        <p:spPr>
          <a:xfrm flipH="1">
            <a:off x="2373794" y="3109428"/>
            <a:ext cx="103997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32 Conector recto"/>
          <p:cNvCxnSpPr/>
          <p:nvPr/>
        </p:nvCxnSpPr>
        <p:spPr>
          <a:xfrm>
            <a:off x="1345094" y="2560508"/>
            <a:ext cx="98863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133 Rectángulo"/>
          <p:cNvSpPr/>
          <p:nvPr/>
        </p:nvSpPr>
        <p:spPr>
          <a:xfrm>
            <a:off x="1434142" y="2601866"/>
            <a:ext cx="595458" cy="514734"/>
          </a:xfrm>
          <a:prstGeom prst="rect">
            <a:avLst/>
          </a:prstGeom>
          <a:noFill/>
          <a:ln w="12700">
            <a:solidFill>
              <a:srgbClr val="00CC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Rectángulo"/>
          <p:cNvSpPr/>
          <p:nvPr/>
        </p:nvSpPr>
        <p:spPr>
          <a:xfrm>
            <a:off x="522118" y="929692"/>
            <a:ext cx="3920483" cy="2787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6" name="13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78723"/>
              </p:ext>
            </p:extLst>
          </p:nvPr>
        </p:nvGraphicFramePr>
        <p:xfrm>
          <a:off x="518165" y="6279946"/>
          <a:ext cx="4000501" cy="381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36204"/>
                <a:gridCol w="180020"/>
                <a:gridCol w="1800200"/>
                <a:gridCol w="184077"/>
              </a:tblGrid>
              <a:tr h="190500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 regulated 0.05 and 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mM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 regulated 0.05 or 0.5 mM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Down </a:t>
                      </a:r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regulated 0.05 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0.5 mM 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Down regulated 0.05 or 0.5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  <p:sp>
        <p:nvSpPr>
          <p:cNvPr id="137" name="22 CuadroTexto"/>
          <p:cNvSpPr txBox="1">
            <a:spLocks noChangeArrowheads="1"/>
          </p:cNvSpPr>
          <p:nvPr/>
        </p:nvSpPr>
        <p:spPr bwMode="auto">
          <a:xfrm>
            <a:off x="1425402" y="2858013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CopY</a:t>
            </a:r>
          </a:p>
        </p:txBody>
      </p:sp>
      <p:sp>
        <p:nvSpPr>
          <p:cNvPr id="138" name="22 CuadroTexto"/>
          <p:cNvSpPr txBox="1">
            <a:spLocks noChangeArrowheads="1"/>
          </p:cNvSpPr>
          <p:nvPr/>
        </p:nvSpPr>
        <p:spPr bwMode="auto">
          <a:xfrm>
            <a:off x="2583483" y="2254058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LysR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22 CuadroTexto"/>
          <p:cNvSpPr txBox="1">
            <a:spLocks noChangeArrowheads="1"/>
          </p:cNvSpPr>
          <p:nvPr/>
        </p:nvSpPr>
        <p:spPr bwMode="auto">
          <a:xfrm>
            <a:off x="1726386" y="208796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ArgR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22 CuadroTexto"/>
          <p:cNvSpPr txBox="1">
            <a:spLocks noChangeArrowheads="1"/>
          </p:cNvSpPr>
          <p:nvPr/>
        </p:nvSpPr>
        <p:spPr bwMode="auto">
          <a:xfrm>
            <a:off x="2313097" y="2883322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PhoP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22 CuadroTexto"/>
          <p:cNvSpPr txBox="1">
            <a:spLocks noChangeArrowheads="1"/>
          </p:cNvSpPr>
          <p:nvPr/>
        </p:nvSpPr>
        <p:spPr bwMode="auto">
          <a:xfrm>
            <a:off x="3144670" y="3970819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CopY</a:t>
            </a:r>
          </a:p>
        </p:txBody>
      </p:sp>
      <p:sp>
        <p:nvSpPr>
          <p:cNvPr id="142" name="22 CuadroTexto"/>
          <p:cNvSpPr txBox="1">
            <a:spLocks noChangeArrowheads="1"/>
          </p:cNvSpPr>
          <p:nvPr/>
        </p:nvSpPr>
        <p:spPr bwMode="auto">
          <a:xfrm>
            <a:off x="993901" y="4759532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22 CuadroTexto"/>
          <p:cNvSpPr txBox="1">
            <a:spLocks noChangeArrowheads="1"/>
          </p:cNvSpPr>
          <p:nvPr/>
        </p:nvSpPr>
        <p:spPr bwMode="auto">
          <a:xfrm>
            <a:off x="1541098" y="4125837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LexA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22 CuadroTexto"/>
          <p:cNvSpPr txBox="1">
            <a:spLocks noChangeArrowheads="1"/>
          </p:cNvSpPr>
          <p:nvPr/>
        </p:nvSpPr>
        <p:spPr bwMode="auto">
          <a:xfrm>
            <a:off x="1924463" y="5100709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LysR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22 CuadroTexto"/>
          <p:cNvSpPr txBox="1">
            <a:spLocks noChangeArrowheads="1"/>
          </p:cNvSpPr>
          <p:nvPr/>
        </p:nvSpPr>
        <p:spPr bwMode="auto">
          <a:xfrm>
            <a:off x="3231417" y="5005301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ArgR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22 CuadroTexto"/>
          <p:cNvSpPr txBox="1">
            <a:spLocks noChangeArrowheads="1"/>
          </p:cNvSpPr>
          <p:nvPr/>
        </p:nvSpPr>
        <p:spPr bwMode="auto">
          <a:xfrm>
            <a:off x="2390447" y="4046212"/>
            <a:ext cx="8739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CRP-FNR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22 CuadroTexto"/>
          <p:cNvSpPr txBox="1">
            <a:spLocks noChangeArrowheads="1"/>
          </p:cNvSpPr>
          <p:nvPr/>
        </p:nvSpPr>
        <p:spPr bwMode="auto">
          <a:xfrm>
            <a:off x="2766217" y="4680726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PurR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22 CuadroTexto"/>
          <p:cNvSpPr txBox="1">
            <a:spLocks noChangeArrowheads="1"/>
          </p:cNvSpPr>
          <p:nvPr/>
        </p:nvSpPr>
        <p:spPr bwMode="auto">
          <a:xfrm>
            <a:off x="2961528" y="5546276"/>
            <a:ext cx="529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MalI</a:t>
            </a:r>
            <a:endParaRPr lang="es-CL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148 CuadroTexto"/>
          <p:cNvSpPr txBox="1"/>
          <p:nvPr/>
        </p:nvSpPr>
        <p:spPr>
          <a:xfrm>
            <a:off x="266857" y="3231148"/>
            <a:ext cx="10791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L" dirty="0"/>
              <a:t>0.5 mM CuSO</a:t>
            </a:r>
            <a:r>
              <a:rPr lang="es-CL" baseline="-25000" dirty="0"/>
              <a:t>4</a:t>
            </a:r>
            <a:endParaRPr lang="en-US" baseline="-25000" dirty="0"/>
          </a:p>
        </p:txBody>
      </p:sp>
      <p:sp>
        <p:nvSpPr>
          <p:cNvPr id="150" name="149 CuadroTexto"/>
          <p:cNvSpPr txBox="1"/>
          <p:nvPr/>
        </p:nvSpPr>
        <p:spPr>
          <a:xfrm>
            <a:off x="251520" y="1279471"/>
            <a:ext cx="114967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L" dirty="0"/>
              <a:t>0.05 mM CuSO</a:t>
            </a:r>
            <a:r>
              <a:rPr lang="es-CL" baseline="-25000" dirty="0"/>
              <a:t>4</a:t>
            </a:r>
            <a:endParaRPr lang="en-US" baseline="-25000" dirty="0"/>
          </a:p>
        </p:txBody>
      </p:sp>
      <p:sp>
        <p:nvSpPr>
          <p:cNvPr id="151" name="150 Forma libre"/>
          <p:cNvSpPr/>
          <p:nvPr/>
        </p:nvSpPr>
        <p:spPr>
          <a:xfrm>
            <a:off x="2814231" y="5466446"/>
            <a:ext cx="236643" cy="79760"/>
          </a:xfrm>
          <a:custGeom>
            <a:avLst/>
            <a:gdLst>
              <a:gd name="connsiteX0" fmla="*/ 51275 w 236643"/>
              <a:gd name="connsiteY0" fmla="*/ 2848 h 79760"/>
              <a:gd name="connsiteX1" fmla="*/ 37032 w 236643"/>
              <a:gd name="connsiteY1" fmla="*/ 22789 h 79760"/>
              <a:gd name="connsiteX2" fmla="*/ 19940 w 236643"/>
              <a:gd name="connsiteY2" fmla="*/ 25637 h 79760"/>
              <a:gd name="connsiteX3" fmla="*/ 0 w 236643"/>
              <a:gd name="connsiteY3" fmla="*/ 39880 h 79760"/>
              <a:gd name="connsiteX4" fmla="*/ 5697 w 236643"/>
              <a:gd name="connsiteY4" fmla="*/ 59820 h 79760"/>
              <a:gd name="connsiteX5" fmla="*/ 42729 w 236643"/>
              <a:gd name="connsiteY5" fmla="*/ 74063 h 79760"/>
              <a:gd name="connsiteX6" fmla="*/ 91155 w 236643"/>
              <a:gd name="connsiteY6" fmla="*/ 79760 h 79760"/>
              <a:gd name="connsiteX7" fmla="*/ 139581 w 236643"/>
              <a:gd name="connsiteY7" fmla="*/ 76912 h 79760"/>
              <a:gd name="connsiteX8" fmla="*/ 150976 w 236643"/>
              <a:gd name="connsiteY8" fmla="*/ 74063 h 79760"/>
              <a:gd name="connsiteX9" fmla="*/ 170916 w 236643"/>
              <a:gd name="connsiteY9" fmla="*/ 68366 h 79760"/>
              <a:gd name="connsiteX10" fmla="*/ 202251 w 236643"/>
              <a:gd name="connsiteY10" fmla="*/ 62669 h 79760"/>
              <a:gd name="connsiteX11" fmla="*/ 219342 w 236643"/>
              <a:gd name="connsiteY11" fmla="*/ 56972 h 79760"/>
              <a:gd name="connsiteX12" fmla="*/ 233585 w 236643"/>
              <a:gd name="connsiteY12" fmla="*/ 45577 h 79760"/>
              <a:gd name="connsiteX13" fmla="*/ 233585 w 236643"/>
              <a:gd name="connsiteY13" fmla="*/ 28486 h 79760"/>
              <a:gd name="connsiteX14" fmla="*/ 222191 w 236643"/>
              <a:gd name="connsiteY14" fmla="*/ 25637 h 79760"/>
              <a:gd name="connsiteX15" fmla="*/ 202251 w 236643"/>
              <a:gd name="connsiteY15" fmla="*/ 14243 h 79760"/>
              <a:gd name="connsiteX16" fmla="*/ 165219 w 236643"/>
              <a:gd name="connsiteY16" fmla="*/ 8546 h 79760"/>
              <a:gd name="connsiteX17" fmla="*/ 148127 w 236643"/>
              <a:gd name="connsiteY17" fmla="*/ 5697 h 79760"/>
              <a:gd name="connsiteX18" fmla="*/ 136733 w 236643"/>
              <a:gd name="connsiteY18" fmla="*/ 2848 h 79760"/>
              <a:gd name="connsiteX19" fmla="*/ 99701 w 236643"/>
              <a:gd name="connsiteY19" fmla="*/ 0 h 79760"/>
              <a:gd name="connsiteX20" fmla="*/ 71215 w 236643"/>
              <a:gd name="connsiteY20" fmla="*/ 2848 h 79760"/>
              <a:gd name="connsiteX21" fmla="*/ 62669 w 236643"/>
              <a:gd name="connsiteY21" fmla="*/ 5697 h 79760"/>
              <a:gd name="connsiteX22" fmla="*/ 51275 w 236643"/>
              <a:gd name="connsiteY22" fmla="*/ 2848 h 7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6643" h="79760">
                <a:moveTo>
                  <a:pt x="51275" y="2848"/>
                </a:moveTo>
                <a:cubicBezTo>
                  <a:pt x="47002" y="5697"/>
                  <a:pt x="41991" y="20929"/>
                  <a:pt x="37032" y="22789"/>
                </a:cubicBezTo>
                <a:cubicBezTo>
                  <a:pt x="31624" y="24817"/>
                  <a:pt x="25637" y="24688"/>
                  <a:pt x="19940" y="25637"/>
                </a:cubicBezTo>
                <a:cubicBezTo>
                  <a:pt x="0" y="32284"/>
                  <a:pt x="4748" y="25637"/>
                  <a:pt x="0" y="39880"/>
                </a:cubicBezTo>
                <a:cubicBezTo>
                  <a:pt x="151" y="40483"/>
                  <a:pt x="4239" y="58070"/>
                  <a:pt x="5697" y="59820"/>
                </a:cubicBezTo>
                <a:cubicBezTo>
                  <a:pt x="15088" y="71088"/>
                  <a:pt x="29466" y="72023"/>
                  <a:pt x="42729" y="74063"/>
                </a:cubicBezTo>
                <a:cubicBezTo>
                  <a:pt x="66135" y="77664"/>
                  <a:pt x="64488" y="77094"/>
                  <a:pt x="91155" y="79760"/>
                </a:cubicBezTo>
                <a:cubicBezTo>
                  <a:pt x="107297" y="78811"/>
                  <a:pt x="123484" y="78445"/>
                  <a:pt x="139581" y="76912"/>
                </a:cubicBezTo>
                <a:cubicBezTo>
                  <a:pt x="143479" y="76541"/>
                  <a:pt x="147199" y="75093"/>
                  <a:pt x="150976" y="74063"/>
                </a:cubicBezTo>
                <a:cubicBezTo>
                  <a:pt x="157645" y="72244"/>
                  <a:pt x="164210" y="70043"/>
                  <a:pt x="170916" y="68366"/>
                </a:cubicBezTo>
                <a:cubicBezTo>
                  <a:pt x="178890" y="66372"/>
                  <a:pt x="194618" y="63941"/>
                  <a:pt x="202251" y="62669"/>
                </a:cubicBezTo>
                <a:cubicBezTo>
                  <a:pt x="207948" y="60770"/>
                  <a:pt x="216011" y="61969"/>
                  <a:pt x="219342" y="56972"/>
                </a:cubicBezTo>
                <a:cubicBezTo>
                  <a:pt x="226705" y="45927"/>
                  <a:pt x="221791" y="49509"/>
                  <a:pt x="233585" y="45577"/>
                </a:cubicBezTo>
                <a:cubicBezTo>
                  <a:pt x="235185" y="40779"/>
                  <a:pt x="239583" y="33284"/>
                  <a:pt x="233585" y="28486"/>
                </a:cubicBezTo>
                <a:cubicBezTo>
                  <a:pt x="230528" y="26040"/>
                  <a:pt x="225989" y="26587"/>
                  <a:pt x="222191" y="25637"/>
                </a:cubicBezTo>
                <a:cubicBezTo>
                  <a:pt x="215108" y="20915"/>
                  <a:pt x="210511" y="17341"/>
                  <a:pt x="202251" y="14243"/>
                </a:cubicBezTo>
                <a:cubicBezTo>
                  <a:pt x="191484" y="10205"/>
                  <a:pt x="175050" y="9857"/>
                  <a:pt x="165219" y="8546"/>
                </a:cubicBezTo>
                <a:cubicBezTo>
                  <a:pt x="159494" y="7783"/>
                  <a:pt x="153791" y="6830"/>
                  <a:pt x="148127" y="5697"/>
                </a:cubicBezTo>
                <a:cubicBezTo>
                  <a:pt x="144288" y="4929"/>
                  <a:pt x="140621" y="3305"/>
                  <a:pt x="136733" y="2848"/>
                </a:cubicBezTo>
                <a:cubicBezTo>
                  <a:pt x="124437" y="1401"/>
                  <a:pt x="112045" y="949"/>
                  <a:pt x="99701" y="0"/>
                </a:cubicBezTo>
                <a:cubicBezTo>
                  <a:pt x="90206" y="949"/>
                  <a:pt x="80647" y="1397"/>
                  <a:pt x="71215" y="2848"/>
                </a:cubicBezTo>
                <a:cubicBezTo>
                  <a:pt x="68247" y="3305"/>
                  <a:pt x="65566" y="4907"/>
                  <a:pt x="62669" y="5697"/>
                </a:cubicBezTo>
                <a:cubicBezTo>
                  <a:pt x="40092" y="11855"/>
                  <a:pt x="55548" y="-1"/>
                  <a:pt x="51275" y="28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151 Elipse"/>
          <p:cNvSpPr/>
          <p:nvPr/>
        </p:nvSpPr>
        <p:spPr>
          <a:xfrm>
            <a:off x="2005441" y="3768432"/>
            <a:ext cx="125761" cy="12183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22 CuadroTexto"/>
          <p:cNvSpPr txBox="1">
            <a:spLocks noChangeArrowheads="1"/>
          </p:cNvSpPr>
          <p:nvPr/>
        </p:nvSpPr>
        <p:spPr bwMode="auto">
          <a:xfrm>
            <a:off x="483228" y="4474739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adc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22 CuadroTexto"/>
          <p:cNvSpPr txBox="1">
            <a:spLocks noChangeArrowheads="1"/>
          </p:cNvSpPr>
          <p:nvPr/>
        </p:nvSpPr>
        <p:spPr bwMode="auto">
          <a:xfrm>
            <a:off x="610004" y="416997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feo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22 CuadroTexto"/>
          <p:cNvSpPr txBox="1">
            <a:spLocks noChangeArrowheads="1"/>
          </p:cNvSpPr>
          <p:nvPr/>
        </p:nvSpPr>
        <p:spPr bwMode="auto">
          <a:xfrm>
            <a:off x="898036" y="4068658"/>
            <a:ext cx="7359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1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fhu</a:t>
            </a:r>
            <a:endParaRPr lang="es-CL" sz="1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7" name="96 Grupo"/>
          <p:cNvGrpSpPr/>
          <p:nvPr/>
        </p:nvGrpSpPr>
        <p:grpSpPr>
          <a:xfrm>
            <a:off x="4763639" y="908720"/>
            <a:ext cx="3920929" cy="5414031"/>
            <a:chOff x="4763639" y="425562"/>
            <a:chExt cx="3920929" cy="5414031"/>
          </a:xfrm>
        </p:grpSpPr>
        <p:pic>
          <p:nvPicPr>
            <p:cNvPr id="98" name="97 Imagen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6" t="3514" r="31445" b="21110"/>
            <a:stretch/>
          </p:blipFill>
          <p:spPr>
            <a:xfrm>
              <a:off x="5577730" y="772840"/>
              <a:ext cx="1685605" cy="1594114"/>
            </a:xfrm>
            <a:prstGeom prst="rect">
              <a:avLst/>
            </a:prstGeom>
          </p:spPr>
        </p:pic>
        <p:pic>
          <p:nvPicPr>
            <p:cNvPr id="99" name="98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2" t="49418" r="30220" b="21080"/>
            <a:stretch/>
          </p:blipFill>
          <p:spPr>
            <a:xfrm>
              <a:off x="7458045" y="1447346"/>
              <a:ext cx="633335" cy="754263"/>
            </a:xfrm>
            <a:prstGeom prst="rect">
              <a:avLst/>
            </a:prstGeom>
          </p:spPr>
        </p:pic>
        <p:pic>
          <p:nvPicPr>
            <p:cNvPr id="102" name="101 Imagen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3" t="7055" r="30724" b="63369"/>
            <a:stretch/>
          </p:blipFill>
          <p:spPr>
            <a:xfrm>
              <a:off x="6987805" y="764705"/>
              <a:ext cx="904395" cy="730718"/>
            </a:xfrm>
            <a:prstGeom prst="rect">
              <a:avLst/>
            </a:prstGeom>
          </p:spPr>
        </p:pic>
        <p:pic>
          <p:nvPicPr>
            <p:cNvPr id="103" name="102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3" r="17097"/>
            <a:stretch/>
          </p:blipFill>
          <p:spPr>
            <a:xfrm>
              <a:off x="4965346" y="2605312"/>
              <a:ext cx="3517514" cy="3234281"/>
            </a:xfrm>
            <a:prstGeom prst="rect">
              <a:avLst/>
            </a:prstGeom>
          </p:spPr>
        </p:pic>
        <p:sp>
          <p:nvSpPr>
            <p:cNvPr id="104" name="103 Rectángulo"/>
            <p:cNvSpPr/>
            <p:nvPr/>
          </p:nvSpPr>
          <p:spPr>
            <a:xfrm>
              <a:off x="4763639" y="749256"/>
              <a:ext cx="3920929" cy="4953000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155 CuadroTexto"/>
            <p:cNvSpPr txBox="1"/>
            <p:nvPr/>
          </p:nvSpPr>
          <p:spPr>
            <a:xfrm>
              <a:off x="5594439" y="454223"/>
              <a:ext cx="25362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cop</a:t>
              </a:r>
              <a:r>
                <a:rPr lang="el-GR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Δ</a:t>
              </a:r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sub-</a:t>
              </a:r>
              <a:r>
                <a:rPr lang="es-CL" sz="1000" b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network</a:t>
              </a:r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CL" sz="1000" b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activated</a:t>
              </a:r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CL" sz="1000" b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by</a:t>
              </a:r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copper</a:t>
              </a:r>
              <a:endParaRPr lang="en-US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4763640" y="425562"/>
              <a:ext cx="3920483" cy="27875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8" name="157 Conector recto"/>
            <p:cNvCxnSpPr/>
            <p:nvPr/>
          </p:nvCxnSpPr>
          <p:spPr>
            <a:xfrm flipH="1">
              <a:off x="5801316" y="3825044"/>
              <a:ext cx="166" cy="1689960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158 Conector recto"/>
            <p:cNvCxnSpPr/>
            <p:nvPr/>
          </p:nvCxnSpPr>
          <p:spPr>
            <a:xfrm>
              <a:off x="6999636" y="3825044"/>
              <a:ext cx="0" cy="374980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159 Conector recto"/>
            <p:cNvCxnSpPr/>
            <p:nvPr/>
          </p:nvCxnSpPr>
          <p:spPr>
            <a:xfrm flipV="1">
              <a:off x="5796136" y="5515004"/>
              <a:ext cx="760245" cy="2228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160 Conector recto"/>
            <p:cNvCxnSpPr/>
            <p:nvPr/>
          </p:nvCxnSpPr>
          <p:spPr>
            <a:xfrm>
              <a:off x="5811592" y="3825044"/>
              <a:ext cx="1188132" cy="0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22 CuadroTexto"/>
            <p:cNvSpPr txBox="1">
              <a:spLocks noChangeArrowheads="1"/>
            </p:cNvSpPr>
            <p:nvPr/>
          </p:nvSpPr>
          <p:spPr bwMode="auto">
            <a:xfrm>
              <a:off x="5832306" y="4560261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LysR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22 CuadroTexto"/>
            <p:cNvSpPr txBox="1">
              <a:spLocks noChangeArrowheads="1"/>
            </p:cNvSpPr>
            <p:nvPr/>
          </p:nvSpPr>
          <p:spPr bwMode="auto">
            <a:xfrm>
              <a:off x="7256256" y="5209145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ArgR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22 CuadroTexto"/>
            <p:cNvSpPr txBox="1">
              <a:spLocks noChangeArrowheads="1"/>
            </p:cNvSpPr>
            <p:nvPr/>
          </p:nvSpPr>
          <p:spPr bwMode="auto">
            <a:xfrm>
              <a:off x="6325943" y="3421964"/>
              <a:ext cx="9269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CRP-FNR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22 CuadroTexto"/>
            <p:cNvSpPr txBox="1">
              <a:spLocks noChangeArrowheads="1"/>
            </p:cNvSpPr>
            <p:nvPr/>
          </p:nvSpPr>
          <p:spPr bwMode="auto">
            <a:xfrm>
              <a:off x="7488324" y="3753036"/>
              <a:ext cx="5472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Fis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22 CuadroTexto"/>
            <p:cNvSpPr txBox="1">
              <a:spLocks noChangeArrowheads="1"/>
            </p:cNvSpPr>
            <p:nvPr/>
          </p:nvSpPr>
          <p:spPr bwMode="auto">
            <a:xfrm>
              <a:off x="7508879" y="4339248"/>
              <a:ext cx="5472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PhoP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22 CuadroTexto"/>
            <p:cNvSpPr txBox="1">
              <a:spLocks noChangeArrowheads="1"/>
            </p:cNvSpPr>
            <p:nvPr/>
          </p:nvSpPr>
          <p:spPr bwMode="auto">
            <a:xfrm>
              <a:off x="6869098" y="4739489"/>
              <a:ext cx="5472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DeoR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22 CuadroTexto"/>
            <p:cNvSpPr txBox="1">
              <a:spLocks noChangeArrowheads="1"/>
            </p:cNvSpPr>
            <p:nvPr/>
          </p:nvSpPr>
          <p:spPr bwMode="auto">
            <a:xfrm>
              <a:off x="6047329" y="1906510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LysR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22 CuadroTexto"/>
            <p:cNvSpPr txBox="1">
              <a:spLocks noChangeArrowheads="1"/>
            </p:cNvSpPr>
            <p:nvPr/>
          </p:nvSpPr>
          <p:spPr bwMode="auto">
            <a:xfrm>
              <a:off x="6408204" y="1490735"/>
              <a:ext cx="9269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CRP-FNR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22 CuadroTexto"/>
            <p:cNvSpPr txBox="1">
              <a:spLocks noChangeArrowheads="1"/>
            </p:cNvSpPr>
            <p:nvPr/>
          </p:nvSpPr>
          <p:spPr bwMode="auto">
            <a:xfrm>
              <a:off x="6840252" y="1917437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GalR-S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22 CuadroTexto"/>
            <p:cNvSpPr txBox="1">
              <a:spLocks noChangeArrowheads="1"/>
            </p:cNvSpPr>
            <p:nvPr/>
          </p:nvSpPr>
          <p:spPr bwMode="auto">
            <a:xfrm>
              <a:off x="6999636" y="1387847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Fis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171 CuadroTexto"/>
            <p:cNvSpPr txBox="1"/>
            <p:nvPr/>
          </p:nvSpPr>
          <p:spPr>
            <a:xfrm>
              <a:off x="4775711" y="2767895"/>
              <a:ext cx="107914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s-CL" dirty="0"/>
                <a:t>0.5 mM CuSO</a:t>
              </a:r>
              <a:r>
                <a:rPr lang="es-CL" baseline="-25000" dirty="0"/>
                <a:t>4</a:t>
              </a:r>
              <a:endParaRPr lang="en-US" baseline="-25000" dirty="0"/>
            </a:p>
          </p:txBody>
        </p:sp>
        <p:sp>
          <p:nvSpPr>
            <p:cNvPr id="173" name="172 CuadroTexto"/>
            <p:cNvSpPr txBox="1"/>
            <p:nvPr/>
          </p:nvSpPr>
          <p:spPr>
            <a:xfrm>
              <a:off x="4775170" y="764704"/>
              <a:ext cx="1149674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s-CL" dirty="0"/>
                <a:t>0.05 mM CuSO</a:t>
              </a:r>
              <a:r>
                <a:rPr lang="es-CL" baseline="-25000" dirty="0"/>
                <a:t>4</a:t>
              </a:r>
              <a:endParaRPr lang="en-US" baseline="-25000" dirty="0"/>
            </a:p>
          </p:txBody>
        </p:sp>
        <p:sp>
          <p:nvSpPr>
            <p:cNvPr id="174" name="22 CuadroTexto"/>
            <p:cNvSpPr txBox="1">
              <a:spLocks noChangeArrowheads="1"/>
            </p:cNvSpPr>
            <p:nvPr/>
          </p:nvSpPr>
          <p:spPr bwMode="auto">
            <a:xfrm>
              <a:off x="7367633" y="2020656"/>
              <a:ext cx="735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PurR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5" name="174 Grupo"/>
            <p:cNvGrpSpPr/>
            <p:nvPr/>
          </p:nvGrpSpPr>
          <p:grpSpPr>
            <a:xfrm>
              <a:off x="6696236" y="3825044"/>
              <a:ext cx="812643" cy="1152128"/>
              <a:chOff x="6696236" y="3825044"/>
              <a:chExt cx="812643" cy="1152128"/>
            </a:xfrm>
          </p:grpSpPr>
          <p:cxnSp>
            <p:nvCxnSpPr>
              <p:cNvPr id="191" name="190 Conector recto"/>
              <p:cNvCxnSpPr/>
              <p:nvPr/>
            </p:nvCxnSpPr>
            <p:spPr>
              <a:xfrm>
                <a:off x="6884893" y="4977172"/>
                <a:ext cx="623986" cy="0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191 Conector recto"/>
              <p:cNvCxnSpPr/>
              <p:nvPr/>
            </p:nvCxnSpPr>
            <p:spPr>
              <a:xfrm>
                <a:off x="6757872" y="3825044"/>
                <a:ext cx="730452" cy="0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192 Conector recto"/>
              <p:cNvCxnSpPr/>
              <p:nvPr/>
            </p:nvCxnSpPr>
            <p:spPr>
              <a:xfrm flipH="1">
                <a:off x="6696236" y="3825044"/>
                <a:ext cx="7640" cy="529345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193 Conector recto"/>
              <p:cNvCxnSpPr/>
              <p:nvPr/>
            </p:nvCxnSpPr>
            <p:spPr>
              <a:xfrm>
                <a:off x="7488324" y="3825044"/>
                <a:ext cx="0" cy="1152128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175 Grupo"/>
            <p:cNvGrpSpPr/>
            <p:nvPr/>
          </p:nvGrpSpPr>
          <p:grpSpPr>
            <a:xfrm>
              <a:off x="7406066" y="1513198"/>
              <a:ext cx="685314" cy="799678"/>
              <a:chOff x="6696236" y="3825044"/>
              <a:chExt cx="812643" cy="1152128"/>
            </a:xfrm>
          </p:grpSpPr>
          <p:cxnSp>
            <p:nvCxnSpPr>
              <p:cNvPr id="187" name="186 Conector recto"/>
              <p:cNvCxnSpPr/>
              <p:nvPr/>
            </p:nvCxnSpPr>
            <p:spPr>
              <a:xfrm>
                <a:off x="6696236" y="4977172"/>
                <a:ext cx="812643" cy="0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187 Conector recto"/>
              <p:cNvCxnSpPr/>
              <p:nvPr/>
            </p:nvCxnSpPr>
            <p:spPr>
              <a:xfrm>
                <a:off x="6757872" y="3825044"/>
                <a:ext cx="730452" cy="0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188 Conector recto"/>
              <p:cNvCxnSpPr/>
              <p:nvPr/>
            </p:nvCxnSpPr>
            <p:spPr>
              <a:xfrm>
                <a:off x="6702440" y="3825044"/>
                <a:ext cx="0" cy="1152128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189 Conector recto"/>
              <p:cNvCxnSpPr/>
              <p:nvPr/>
            </p:nvCxnSpPr>
            <p:spPr>
              <a:xfrm>
                <a:off x="7494434" y="3825044"/>
                <a:ext cx="0" cy="1152128"/>
              </a:xfrm>
              <a:prstGeom prst="line">
                <a:avLst/>
              </a:prstGeom>
              <a:ln w="12700">
                <a:solidFill>
                  <a:srgbClr val="FF66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7" name="176 Conector recto"/>
            <p:cNvCxnSpPr/>
            <p:nvPr/>
          </p:nvCxnSpPr>
          <p:spPr>
            <a:xfrm>
              <a:off x="6700056" y="4340886"/>
              <a:ext cx="184837" cy="644824"/>
            </a:xfrm>
            <a:prstGeom prst="line">
              <a:avLst/>
            </a:prstGeom>
            <a:ln w="12700">
              <a:solidFill>
                <a:srgbClr val="FF66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177 Conector recto"/>
            <p:cNvCxnSpPr/>
            <p:nvPr/>
          </p:nvCxnSpPr>
          <p:spPr>
            <a:xfrm flipH="1">
              <a:off x="6556381" y="4239523"/>
              <a:ext cx="431424" cy="1259037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22 CuadroTexto"/>
            <p:cNvSpPr txBox="1">
              <a:spLocks noChangeArrowheads="1"/>
            </p:cNvSpPr>
            <p:nvPr/>
          </p:nvSpPr>
          <p:spPr bwMode="auto">
            <a:xfrm>
              <a:off x="6559290" y="4076914"/>
              <a:ext cx="9269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CL" sz="10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GalR-S</a:t>
              </a:r>
              <a:endParaRPr lang="es-CL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179 Forma libre"/>
            <p:cNvSpPr/>
            <p:nvPr/>
          </p:nvSpPr>
          <p:spPr>
            <a:xfrm>
              <a:off x="6379370" y="2212181"/>
              <a:ext cx="42134" cy="57776"/>
            </a:xfrm>
            <a:custGeom>
              <a:avLst/>
              <a:gdLst>
                <a:gd name="connsiteX0" fmla="*/ 7143 w 42134"/>
                <a:gd name="connsiteY0" fmla="*/ 0 h 57776"/>
                <a:gd name="connsiteX1" fmla="*/ 7143 w 42134"/>
                <a:gd name="connsiteY1" fmla="*/ 0 h 57776"/>
                <a:gd name="connsiteX2" fmla="*/ 2381 w 42134"/>
                <a:gd name="connsiteY2" fmla="*/ 21431 h 57776"/>
                <a:gd name="connsiteX3" fmla="*/ 0 w 42134"/>
                <a:gd name="connsiteY3" fmla="*/ 28575 h 57776"/>
                <a:gd name="connsiteX4" fmla="*/ 2381 w 42134"/>
                <a:gd name="connsiteY4" fmla="*/ 38100 h 57776"/>
                <a:gd name="connsiteX5" fmla="*/ 11906 w 42134"/>
                <a:gd name="connsiteY5" fmla="*/ 52387 h 57776"/>
                <a:gd name="connsiteX6" fmla="*/ 21431 w 42134"/>
                <a:gd name="connsiteY6" fmla="*/ 57150 h 57776"/>
                <a:gd name="connsiteX7" fmla="*/ 40481 w 42134"/>
                <a:gd name="connsiteY7" fmla="*/ 54768 h 57776"/>
                <a:gd name="connsiteX8" fmla="*/ 38100 w 42134"/>
                <a:gd name="connsiteY8" fmla="*/ 28575 h 57776"/>
                <a:gd name="connsiteX9" fmla="*/ 30956 w 42134"/>
                <a:gd name="connsiteY9" fmla="*/ 9525 h 57776"/>
                <a:gd name="connsiteX10" fmla="*/ 23812 w 42134"/>
                <a:gd name="connsiteY10" fmla="*/ 7143 h 57776"/>
                <a:gd name="connsiteX11" fmla="*/ 7143 w 42134"/>
                <a:gd name="connsiteY11" fmla="*/ 0 h 5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34" h="57776">
                  <a:moveTo>
                    <a:pt x="7143" y="0"/>
                  </a:moveTo>
                  <a:lnTo>
                    <a:pt x="7143" y="0"/>
                  </a:lnTo>
                  <a:cubicBezTo>
                    <a:pt x="5556" y="7144"/>
                    <a:pt x="4156" y="14332"/>
                    <a:pt x="2381" y="21431"/>
                  </a:cubicBezTo>
                  <a:cubicBezTo>
                    <a:pt x="1772" y="23866"/>
                    <a:pt x="0" y="26065"/>
                    <a:pt x="0" y="28575"/>
                  </a:cubicBezTo>
                  <a:cubicBezTo>
                    <a:pt x="0" y="31848"/>
                    <a:pt x="1482" y="34953"/>
                    <a:pt x="2381" y="38100"/>
                  </a:cubicBezTo>
                  <a:cubicBezTo>
                    <a:pt x="4527" y="45610"/>
                    <a:pt x="4732" y="47263"/>
                    <a:pt x="11906" y="52387"/>
                  </a:cubicBezTo>
                  <a:cubicBezTo>
                    <a:pt x="14795" y="54450"/>
                    <a:pt x="18256" y="55562"/>
                    <a:pt x="21431" y="57150"/>
                  </a:cubicBezTo>
                  <a:cubicBezTo>
                    <a:pt x="27781" y="56356"/>
                    <a:pt x="37256" y="60296"/>
                    <a:pt x="40481" y="54768"/>
                  </a:cubicBezTo>
                  <a:cubicBezTo>
                    <a:pt x="44898" y="47195"/>
                    <a:pt x="39188" y="37274"/>
                    <a:pt x="38100" y="28575"/>
                  </a:cubicBezTo>
                  <a:cubicBezTo>
                    <a:pt x="37347" y="22552"/>
                    <a:pt x="36415" y="13892"/>
                    <a:pt x="30956" y="9525"/>
                  </a:cubicBezTo>
                  <a:cubicBezTo>
                    <a:pt x="28996" y="7957"/>
                    <a:pt x="26193" y="7937"/>
                    <a:pt x="23812" y="7143"/>
                  </a:cubicBezTo>
                  <a:lnTo>
                    <a:pt x="71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180 Conector recto"/>
            <p:cNvCxnSpPr/>
            <p:nvPr/>
          </p:nvCxnSpPr>
          <p:spPr>
            <a:xfrm>
              <a:off x="6014480" y="1670607"/>
              <a:ext cx="0" cy="696347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181 Conector recto"/>
            <p:cNvCxnSpPr/>
            <p:nvPr/>
          </p:nvCxnSpPr>
          <p:spPr>
            <a:xfrm>
              <a:off x="6023082" y="1662643"/>
              <a:ext cx="1344551" cy="7964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182 Conector recto"/>
            <p:cNvCxnSpPr/>
            <p:nvPr/>
          </p:nvCxnSpPr>
          <p:spPr>
            <a:xfrm>
              <a:off x="7381363" y="1692373"/>
              <a:ext cx="0" cy="696347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183 Conector recto"/>
            <p:cNvCxnSpPr/>
            <p:nvPr/>
          </p:nvCxnSpPr>
          <p:spPr>
            <a:xfrm>
              <a:off x="6014480" y="2390375"/>
              <a:ext cx="1344551" cy="7964"/>
            </a:xfrm>
            <a:prstGeom prst="line">
              <a:avLst/>
            </a:prstGeom>
            <a:ln w="12700">
              <a:solidFill>
                <a:srgbClr val="9900CC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184 Rectángulo"/>
            <p:cNvSpPr/>
            <p:nvPr/>
          </p:nvSpPr>
          <p:spPr>
            <a:xfrm>
              <a:off x="7920372" y="5108820"/>
              <a:ext cx="171008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185 Elipse"/>
            <p:cNvSpPr/>
            <p:nvPr/>
          </p:nvSpPr>
          <p:spPr>
            <a:xfrm>
              <a:off x="7920372" y="5152805"/>
              <a:ext cx="153674" cy="150322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5" name="TextBox 53"/>
          <p:cNvSpPr txBox="1"/>
          <p:nvPr/>
        </p:nvSpPr>
        <p:spPr>
          <a:xfrm>
            <a:off x="3128772" y="3356992"/>
            <a:ext cx="651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3159"/>
            <a:ext cx="4320480" cy="31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/>
      <p:bldP spid="115" grpId="0" animBg="1"/>
      <p:bldP spid="127" grpId="0" animBg="1"/>
      <p:bldP spid="134" grpId="0" animBg="1"/>
      <p:bldP spid="135" grpId="0" animBg="1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 animBg="1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264858" y="4441298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Cu </a:t>
            </a:r>
            <a:r>
              <a:rPr lang="es-CL" dirty="0" err="1" smtClean="0"/>
              <a:t>Microarray</a:t>
            </a:r>
            <a:endParaRPr lang="es-CL" dirty="0"/>
          </a:p>
        </p:txBody>
      </p:sp>
      <p:sp>
        <p:nvSpPr>
          <p:cNvPr id="100" name="99 Cruz"/>
          <p:cNvSpPr/>
          <p:nvPr/>
        </p:nvSpPr>
        <p:spPr>
          <a:xfrm rot="2680805">
            <a:off x="6542048" y="3042168"/>
            <a:ext cx="524838" cy="512735"/>
          </a:xfrm>
          <a:prstGeom prst="plus">
            <a:avLst>
              <a:gd name="adj" fmla="val 4336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1" name="Picture 210"/>
          <p:cNvPicPr>
            <a:picLocks noChangeAspect="1" noChangeArrowheads="1"/>
          </p:cNvPicPr>
          <p:nvPr/>
        </p:nvPicPr>
        <p:blipFill rotWithShape="1">
          <a:blip r:embed="rId2" cstate="print"/>
          <a:srcRect l="14088" t="6440" r="12739" b="18358"/>
          <a:stretch/>
        </p:blipFill>
        <p:spPr bwMode="auto">
          <a:xfrm>
            <a:off x="7348514" y="3414127"/>
            <a:ext cx="948450" cy="978371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es-CL" sz="3000" b="1" i="1" dirty="0" err="1"/>
              <a:t>Enterococcus</a:t>
            </a:r>
            <a:r>
              <a:rPr lang="es-CL" sz="3000" b="1" i="1" dirty="0"/>
              <a:t> </a:t>
            </a:r>
            <a:r>
              <a:rPr lang="es-CL" sz="3000" b="1" i="1" dirty="0" smtClean="0"/>
              <a:t>faecalis TRN</a:t>
            </a:r>
            <a:endParaRPr lang="es-CL" sz="3000" dirty="0"/>
          </a:p>
        </p:txBody>
      </p:sp>
      <p:sp>
        <p:nvSpPr>
          <p:cNvPr id="2048" name="2047 Rectángulo"/>
          <p:cNvSpPr/>
          <p:nvPr/>
        </p:nvSpPr>
        <p:spPr>
          <a:xfrm>
            <a:off x="8031665" y="5643008"/>
            <a:ext cx="530598" cy="259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7" name="96 CuadroTexto"/>
          <p:cNvSpPr txBox="1"/>
          <p:nvPr/>
        </p:nvSpPr>
        <p:spPr>
          <a:xfrm>
            <a:off x="7157940" y="2880330"/>
            <a:ext cx="148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Zn </a:t>
            </a:r>
            <a:r>
              <a:rPr lang="es-CL" dirty="0" err="1" smtClean="0"/>
              <a:t>Microarray</a:t>
            </a:r>
            <a:endParaRPr lang="es-CL" dirty="0"/>
          </a:p>
        </p:txBody>
      </p:sp>
      <p:pic>
        <p:nvPicPr>
          <p:cNvPr id="98" name="Picture 2" descr="ZINC-Metal-Element-Sphere-1lb-99-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53" y="1867607"/>
            <a:ext cx="1005972" cy="101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98 Grupo"/>
          <p:cNvGrpSpPr/>
          <p:nvPr/>
        </p:nvGrpSpPr>
        <p:grpSpPr>
          <a:xfrm>
            <a:off x="23211" y="894501"/>
            <a:ext cx="6263289" cy="5877953"/>
            <a:chOff x="23211" y="894501"/>
            <a:chExt cx="6263289" cy="5877953"/>
          </a:xfrm>
        </p:grpSpPr>
        <p:grpSp>
          <p:nvGrpSpPr>
            <p:cNvPr id="102" name="101 Grupo"/>
            <p:cNvGrpSpPr/>
            <p:nvPr/>
          </p:nvGrpSpPr>
          <p:grpSpPr>
            <a:xfrm>
              <a:off x="23211" y="894501"/>
              <a:ext cx="6263289" cy="5198795"/>
              <a:chOff x="1318794" y="990599"/>
              <a:chExt cx="6756240" cy="5559822"/>
            </a:xfrm>
          </p:grpSpPr>
          <p:grpSp>
            <p:nvGrpSpPr>
              <p:cNvPr id="157" name="156 Grupo"/>
              <p:cNvGrpSpPr/>
              <p:nvPr/>
            </p:nvGrpSpPr>
            <p:grpSpPr>
              <a:xfrm>
                <a:off x="1318794" y="990599"/>
                <a:ext cx="6756240" cy="5559822"/>
                <a:chOff x="-1990607" y="-524934"/>
                <a:chExt cx="13900565" cy="11239978"/>
              </a:xfrm>
              <a:noFill/>
            </p:grpSpPr>
            <p:pic>
              <p:nvPicPr>
                <p:cNvPr id="173" name="172 Imagen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59"/>
                <a:stretch/>
              </p:blipFill>
              <p:spPr>
                <a:xfrm>
                  <a:off x="2997204" y="-524934"/>
                  <a:ext cx="8434517" cy="556540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4" name="173 Imagen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990607" y="4710304"/>
                  <a:ext cx="9143999" cy="556540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5" name="174 Imagen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4"/>
                <a:stretch/>
              </p:blipFill>
              <p:spPr>
                <a:xfrm>
                  <a:off x="-1546480" y="36071"/>
                  <a:ext cx="8651741" cy="556540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6" name="175 Imagen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" t="19483" r="11948" b="11173"/>
                <a:stretch/>
              </p:blipFill>
              <p:spPr>
                <a:xfrm>
                  <a:off x="3901163" y="6855781"/>
                  <a:ext cx="8008795" cy="38592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7" name="176 Imagen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63" t="9989" r="7564"/>
                <a:stretch/>
              </p:blipFill>
              <p:spPr>
                <a:xfrm>
                  <a:off x="5840871" y="3434133"/>
                  <a:ext cx="6069087" cy="5009471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58" name="11 CuadroTexto"/>
              <p:cNvSpPr txBox="1">
                <a:spLocks noChangeArrowheads="1"/>
              </p:cNvSpPr>
              <p:nvPr/>
            </p:nvSpPr>
            <p:spPr bwMode="auto">
              <a:xfrm>
                <a:off x="5471679" y="5086599"/>
                <a:ext cx="660210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LysR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20 CuadroTexto"/>
              <p:cNvSpPr txBox="1">
                <a:spLocks noChangeArrowheads="1"/>
              </p:cNvSpPr>
              <p:nvPr/>
            </p:nvSpPr>
            <p:spPr bwMode="auto">
              <a:xfrm>
                <a:off x="5450105" y="2122095"/>
                <a:ext cx="59809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ArgR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11 CuadroTexto"/>
              <p:cNvSpPr txBox="1">
                <a:spLocks noChangeArrowheads="1"/>
              </p:cNvSpPr>
              <p:nvPr/>
            </p:nvSpPr>
            <p:spPr bwMode="auto">
              <a:xfrm>
                <a:off x="2193219" y="5106764"/>
                <a:ext cx="94944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CRP-FNR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" name="18 CuadroTexto"/>
              <p:cNvSpPr txBox="1">
                <a:spLocks noChangeArrowheads="1"/>
              </p:cNvSpPr>
              <p:nvPr/>
            </p:nvSpPr>
            <p:spPr bwMode="auto">
              <a:xfrm>
                <a:off x="2357336" y="2643050"/>
                <a:ext cx="59806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LexA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12 CuadroTexto"/>
              <p:cNvSpPr txBox="1">
                <a:spLocks noChangeArrowheads="1"/>
              </p:cNvSpPr>
              <p:nvPr/>
            </p:nvSpPr>
            <p:spPr bwMode="auto">
              <a:xfrm>
                <a:off x="1811966" y="3418545"/>
                <a:ext cx="70263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FruR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" name="19 CuadroTexto"/>
              <p:cNvSpPr txBox="1">
                <a:spLocks noChangeArrowheads="1"/>
              </p:cNvSpPr>
              <p:nvPr/>
            </p:nvSpPr>
            <p:spPr bwMode="auto">
              <a:xfrm>
                <a:off x="2960269" y="3545825"/>
                <a:ext cx="829101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PurR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20 CuadroTexto"/>
              <p:cNvSpPr txBox="1">
                <a:spLocks noChangeArrowheads="1"/>
              </p:cNvSpPr>
              <p:nvPr/>
            </p:nvSpPr>
            <p:spPr bwMode="auto">
              <a:xfrm>
                <a:off x="7112083" y="4408893"/>
                <a:ext cx="54139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Fur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5" name="16 CuadroTexto"/>
              <p:cNvSpPr txBox="1">
                <a:spLocks noChangeArrowheads="1"/>
              </p:cNvSpPr>
              <p:nvPr/>
            </p:nvSpPr>
            <p:spPr bwMode="auto">
              <a:xfrm>
                <a:off x="5155206" y="3665677"/>
                <a:ext cx="791244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PhoP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16 CuadroTexto"/>
              <p:cNvSpPr txBox="1">
                <a:spLocks noChangeArrowheads="1"/>
              </p:cNvSpPr>
              <p:nvPr/>
            </p:nvSpPr>
            <p:spPr bwMode="auto">
              <a:xfrm>
                <a:off x="6972736" y="3537082"/>
                <a:ext cx="654439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Mall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16 CuadroTexto"/>
              <p:cNvSpPr txBox="1">
                <a:spLocks noChangeArrowheads="1"/>
              </p:cNvSpPr>
              <p:nvPr/>
            </p:nvSpPr>
            <p:spPr bwMode="auto">
              <a:xfrm>
                <a:off x="3063023" y="5772628"/>
                <a:ext cx="726348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DnaA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22 CuadroTexto"/>
              <p:cNvSpPr txBox="1">
                <a:spLocks noChangeArrowheads="1"/>
              </p:cNvSpPr>
              <p:nvPr/>
            </p:nvSpPr>
            <p:spPr bwMode="auto">
              <a:xfrm>
                <a:off x="3763067" y="6049626"/>
                <a:ext cx="793921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CopY</a:t>
                </a:r>
              </a:p>
            </p:txBody>
          </p:sp>
          <p:sp>
            <p:nvSpPr>
              <p:cNvPr id="169" name="168 CuadroTexto"/>
              <p:cNvSpPr txBox="1">
                <a:spLocks noChangeArrowheads="1"/>
              </p:cNvSpPr>
              <p:nvPr/>
            </p:nvSpPr>
            <p:spPr bwMode="auto">
              <a:xfrm>
                <a:off x="3539277" y="1901098"/>
                <a:ext cx="453887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Fis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0" name="15 CuadroTexto"/>
              <p:cNvSpPr txBox="1">
                <a:spLocks noChangeArrowheads="1"/>
              </p:cNvSpPr>
              <p:nvPr/>
            </p:nvSpPr>
            <p:spPr bwMode="auto">
              <a:xfrm>
                <a:off x="1900212" y="4258818"/>
                <a:ext cx="756155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GalR</a:t>
                </a:r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-S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1" name="Oval 61"/>
              <p:cNvSpPr/>
              <p:nvPr/>
            </p:nvSpPr>
            <p:spPr>
              <a:xfrm>
                <a:off x="3155053" y="3212504"/>
                <a:ext cx="130598" cy="178320"/>
              </a:xfrm>
              <a:prstGeom prst="ellipse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2" name="16 CuadroTexto"/>
              <p:cNvSpPr txBox="1">
                <a:spLocks noChangeArrowheads="1"/>
              </p:cNvSpPr>
              <p:nvPr/>
            </p:nvSpPr>
            <p:spPr bwMode="auto">
              <a:xfrm>
                <a:off x="6607546" y="2768642"/>
                <a:ext cx="654439" cy="296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CL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DeoR</a:t>
                </a:r>
                <a:endParaRPr lang="es-CL" sz="12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3" name="Text Box 9"/>
            <p:cNvSpPr txBox="1">
              <a:spLocks noChangeArrowheads="1"/>
            </p:cNvSpPr>
            <p:nvPr/>
          </p:nvSpPr>
          <p:spPr bwMode="auto">
            <a:xfrm>
              <a:off x="34925" y="5572125"/>
              <a:ext cx="561719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50000"/>
                </a:spcBef>
                <a:defRPr/>
              </a:pPr>
              <a:endParaRPr lang="es-ES" b="1" dirty="0" smtClean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342900" indent="-342900">
                <a:spcBef>
                  <a:spcPct val="50000"/>
                </a:spcBef>
                <a:defRPr/>
              </a:pP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485 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Nodes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(14 FT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families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)   </a:t>
              </a:r>
              <a:endParaRPr lang="es-ES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342900" indent="-342900">
                <a:spcBef>
                  <a:spcPct val="50000"/>
                </a:spcBef>
                <a:defRPr/>
              </a:pP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629 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Edges</a:t>
              </a:r>
              <a:r>
                <a:rPr lang="es-ES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(TF/</a:t>
              </a:r>
              <a:r>
                <a:rPr lang="es-ES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Operon</a:t>
              </a:r>
              <a:r>
                <a:rPr lang="es-ES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</a:p>
          </p:txBody>
        </p:sp>
        <p:sp>
          <p:nvSpPr>
            <p:cNvPr id="104" name="103 Elipse"/>
            <p:cNvSpPr/>
            <p:nvPr/>
          </p:nvSpPr>
          <p:spPr>
            <a:xfrm>
              <a:off x="2700932" y="6093296"/>
              <a:ext cx="142876" cy="14287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cxnSp>
          <p:nvCxnSpPr>
            <p:cNvPr id="156" name="155 Conector recto de flecha"/>
            <p:cNvCxnSpPr/>
            <p:nvPr/>
          </p:nvCxnSpPr>
          <p:spPr>
            <a:xfrm>
              <a:off x="2494534" y="6648118"/>
              <a:ext cx="36675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23866" r="6334" b="19482"/>
          <a:stretch/>
        </p:blipFill>
        <p:spPr bwMode="auto">
          <a:xfrm>
            <a:off x="5346006" y="5504509"/>
            <a:ext cx="3447575" cy="129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" name="177 Rectángulo"/>
          <p:cNvSpPr/>
          <p:nvPr/>
        </p:nvSpPr>
        <p:spPr>
          <a:xfrm>
            <a:off x="8031665" y="5200789"/>
            <a:ext cx="761916" cy="562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18648" r="9675" b="10861"/>
          <a:stretch/>
        </p:blipFill>
        <p:spPr bwMode="auto">
          <a:xfrm>
            <a:off x="395536" y="1926030"/>
            <a:ext cx="6047806" cy="30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7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 animBg="1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332656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“Turn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on! For a computer, push a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button. For </a:t>
            </a: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car, turn a key. For a gene? Well, 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CL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es-CL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CL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  <a:r>
              <a:rPr lang="en-U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</a:p>
          <a:p>
            <a:endParaRPr lang="es-CL" sz="800" dirty="0" smtClean="0"/>
          </a:p>
          <a:p>
            <a:r>
              <a:rPr lang="es-CL" sz="2400" dirty="0" err="1" smtClean="0"/>
              <a:t>Jesse</a:t>
            </a:r>
            <a:r>
              <a:rPr lang="es-CL" sz="2400" dirty="0" smtClean="0"/>
              <a:t> </a:t>
            </a:r>
            <a:r>
              <a:rPr lang="es-CL" sz="2400" dirty="0" err="1"/>
              <a:t>Potash</a:t>
            </a:r>
            <a:r>
              <a:rPr lang="es-CL" sz="2400" dirty="0"/>
              <a:t> </a:t>
            </a:r>
            <a:r>
              <a:rPr lang="en-US" sz="2400" i="1" dirty="0" smtClean="0"/>
              <a:t>Nature </a:t>
            </a:r>
            <a:r>
              <a:rPr lang="en-US" sz="2400" i="1" dirty="0"/>
              <a:t>Methods</a:t>
            </a:r>
            <a:r>
              <a:rPr lang="en-US" sz="2400" dirty="0"/>
              <a:t> 4, 198 (2007) </a:t>
            </a:r>
            <a:endParaRPr lang="es-C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1269701" y="3915733"/>
            <a:ext cx="738981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366788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gen1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333826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gen3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43163" y="3563308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gen2</a:t>
            </a:r>
            <a:endParaRPr lang="es-ES" b="1">
              <a:latin typeface="+mn-lt"/>
              <a:cs typeface="+mn-c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847420" y="3779208"/>
            <a:ext cx="2843213" cy="654050"/>
            <a:chOff x="641" y="1616"/>
            <a:chExt cx="1791" cy="41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1429" y="1616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41" y="1797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10" name="Line 39"/>
          <p:cNvSpPr>
            <a:spLocks noChangeShapeType="1"/>
          </p:cNvSpPr>
          <p:nvPr/>
        </p:nvSpPr>
        <p:spPr bwMode="auto">
          <a:xfrm>
            <a:off x="1161751" y="3469171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450676" y="312785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323528" y="1844824"/>
            <a:ext cx="863600" cy="75723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16548" y="4067915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1</a:t>
            </a:r>
          </a:p>
          <a:p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 rot="2566575">
            <a:off x="924822" y="3035119"/>
            <a:ext cx="1422384" cy="301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2" name="31 Grupo"/>
          <p:cNvGrpSpPr/>
          <p:nvPr/>
        </p:nvGrpSpPr>
        <p:grpSpPr>
          <a:xfrm>
            <a:off x="1646288" y="3780577"/>
            <a:ext cx="1272286" cy="289054"/>
            <a:chOff x="1646288" y="3780577"/>
            <a:chExt cx="1272286" cy="289054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2594724" y="3780577"/>
              <a:ext cx="323850" cy="287338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1646288" y="3782293"/>
              <a:ext cx="323850" cy="2873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</p:grp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1299642" y="5651532"/>
            <a:ext cx="734377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3350692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>
                <a:latin typeface="+mn-lt"/>
                <a:cs typeface="+mn-cs"/>
              </a:rPr>
              <a:t>gen4</a:t>
            </a:r>
            <a:endParaRPr lang="es-ES" b="1">
              <a:latin typeface="+mn-lt"/>
              <a:cs typeface="+mn-cs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827067" y="5299107"/>
            <a:ext cx="1368425" cy="684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atin typeface="+mn-lt"/>
                <a:cs typeface="+mn-cs"/>
              </a:rPr>
              <a:t>gen5</a:t>
            </a:r>
            <a:endParaRPr lang="es-ES" b="1" dirty="0">
              <a:latin typeface="+mn-lt"/>
              <a:cs typeface="+mn-cs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899592" y="5515001"/>
            <a:ext cx="2843212" cy="722311"/>
            <a:chOff x="678" y="3135"/>
            <a:chExt cx="1791" cy="455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1451" y="3135"/>
              <a:ext cx="204" cy="18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78" y="3359"/>
              <a:ext cx="17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b="1" dirty="0" smtClean="0">
                  <a:latin typeface="Calibri" pitchFamily="34" charset="0"/>
                </a:rPr>
                <a:t>DNA BS FT1</a:t>
              </a:r>
              <a:endParaRPr lang="es-ES" b="1" dirty="0">
                <a:latin typeface="Calibri" pitchFamily="34" charset="0"/>
              </a:endParaRPr>
            </a:p>
          </p:txBody>
        </p:sp>
      </p:grp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1228205" y="5181640"/>
            <a:ext cx="2195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479030" y="484032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 err="1" smtClean="0">
                <a:latin typeface="Calibri" pitchFamily="34" charset="0"/>
              </a:rPr>
              <a:t>Region</a:t>
            </a:r>
            <a:r>
              <a:rPr lang="es-ES_tradnl" sz="1400" dirty="0" smtClean="0">
                <a:latin typeface="Calibri" pitchFamily="34" charset="0"/>
              </a:rPr>
              <a:t> promotora</a:t>
            </a:r>
            <a:endParaRPr lang="es-ES_tradnl" sz="1400" dirty="0"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09977" y="576902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Operon</a:t>
            </a:r>
            <a:r>
              <a:rPr lang="es-ES" dirty="0" smtClean="0"/>
              <a:t> 2</a:t>
            </a:r>
            <a:endParaRPr lang="es-ES" dirty="0"/>
          </a:p>
        </p:txBody>
      </p:sp>
      <p:sp>
        <p:nvSpPr>
          <p:cNvPr id="28" name="27 Flecha derecha"/>
          <p:cNvSpPr/>
          <p:nvPr/>
        </p:nvSpPr>
        <p:spPr>
          <a:xfrm rot="4270636">
            <a:off x="35637" y="4018554"/>
            <a:ext cx="2955047" cy="28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4843162" y="3565689"/>
            <a:ext cx="1368425" cy="6842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latin typeface="+mn-lt"/>
                <a:cs typeface="+mn-cs"/>
              </a:rPr>
              <a:t>FT1</a:t>
            </a:r>
            <a:endParaRPr lang="es-ES" b="1" dirty="0">
              <a:latin typeface="+mn-lt"/>
              <a:cs typeface="+mn-cs"/>
            </a:endParaRPr>
          </a:p>
        </p:txBody>
      </p:sp>
      <p:sp>
        <p:nvSpPr>
          <p:cNvPr id="30" name="29 Flecha curvada hacia abajo"/>
          <p:cNvSpPr/>
          <p:nvPr/>
        </p:nvSpPr>
        <p:spPr>
          <a:xfrm flipH="1">
            <a:off x="2126730" y="2698173"/>
            <a:ext cx="3237358" cy="8593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1686683" y="4662097"/>
            <a:ext cx="3032433" cy="1322413"/>
            <a:chOff x="1686683" y="4662097"/>
            <a:chExt cx="3032433" cy="1322413"/>
          </a:xfrm>
        </p:grpSpPr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>
              <a:off x="3350691" y="5300297"/>
              <a:ext cx="1368425" cy="6842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b="1" dirty="0" smtClean="0">
                  <a:latin typeface="+mn-lt"/>
                  <a:cs typeface="+mn-cs"/>
                </a:rPr>
                <a:t>FT1</a:t>
              </a:r>
              <a:endParaRPr lang="es-ES" b="1" dirty="0">
                <a:latin typeface="+mn-lt"/>
                <a:cs typeface="+mn-cs"/>
              </a:endParaRPr>
            </a:p>
          </p:txBody>
        </p:sp>
        <p:sp>
          <p:nvSpPr>
            <p:cNvPr id="34" name="33 Flecha derecha"/>
            <p:cNvSpPr/>
            <p:nvPr/>
          </p:nvSpPr>
          <p:spPr>
            <a:xfrm rot="13346925">
              <a:off x="1686683" y="4662097"/>
              <a:ext cx="1853798" cy="301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90159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1285</Words>
  <Application>Microsoft Office PowerPoint</Application>
  <PresentationFormat>Presentación en pantalla (4:3)</PresentationFormat>
  <Paragraphs>425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Enterococcus faecalis TRN</vt:lpstr>
      <vt:lpstr>Presentación de PowerPoint</vt:lpstr>
      <vt:lpstr>Presentación de PowerPoint</vt:lpstr>
      <vt:lpstr>Enterococcus faecalis TRN</vt:lpstr>
      <vt:lpstr>Enterococcus faecalis TRN</vt:lpstr>
      <vt:lpstr>Enterococcus faecalis TRN</vt:lpstr>
      <vt:lpstr>Enterococcus faecalis TRN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en Redes de Regulación Transcripcional</vt:lpstr>
      <vt:lpstr>Presentación de PowerPoint</vt:lpstr>
      <vt:lpstr>Presentación de PowerPoint</vt:lpstr>
      <vt:lpstr>Biominig project</vt:lpstr>
      <vt:lpstr>Atacama project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Mauro</dc:creator>
  <cp:lastModifiedBy>Mauro</cp:lastModifiedBy>
  <cp:revision>142</cp:revision>
  <dcterms:created xsi:type="dcterms:W3CDTF">2015-09-11T19:09:58Z</dcterms:created>
  <dcterms:modified xsi:type="dcterms:W3CDTF">2016-04-22T17:28:54Z</dcterms:modified>
</cp:coreProperties>
</file>